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56" r:id="rId2"/>
    <p:sldId id="257" r:id="rId3"/>
    <p:sldId id="275" r:id="rId4"/>
    <p:sldId id="258" r:id="rId5"/>
    <p:sldId id="259" r:id="rId6"/>
    <p:sldId id="260" r:id="rId7"/>
    <p:sldId id="261" r:id="rId8"/>
    <p:sldId id="262" r:id="rId9"/>
    <p:sldId id="278" r:id="rId10"/>
    <p:sldId id="263" r:id="rId11"/>
    <p:sldId id="280" r:id="rId12"/>
    <p:sldId id="269" r:id="rId13"/>
    <p:sldId id="270" r:id="rId14"/>
    <p:sldId id="271" r:id="rId15"/>
    <p:sldId id="281" r:id="rId16"/>
    <p:sldId id="279" r:id="rId17"/>
    <p:sldId id="264" r:id="rId18"/>
    <p:sldId id="282" r:id="rId19"/>
    <p:sldId id="265" r:id="rId20"/>
    <p:sldId id="272" r:id="rId21"/>
    <p:sldId id="273" r:id="rId22"/>
    <p:sldId id="267" r:id="rId23"/>
    <p:sldId id="283" r:id="rId24"/>
    <p:sldId id="266" r:id="rId25"/>
    <p:sldId id="268"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3742" autoAdjust="0"/>
  </p:normalViewPr>
  <p:slideViewPr>
    <p:cSldViewPr>
      <p:cViewPr varScale="1">
        <p:scale>
          <a:sx n="69" d="100"/>
          <a:sy n="69" d="100"/>
        </p:scale>
        <p:origin x="138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22F951-267C-4422-8790-BE8136B69316}" type="datetimeFigureOut">
              <a:rPr lang="ru-RU" smtClean="0"/>
              <a:pPr/>
              <a:t>25.10.2018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A0CCF1-350F-444F-8D36-6431D566C4D0}" type="slidenum">
              <a:rPr lang="ru-RU" smtClean="0"/>
              <a:pPr/>
              <a:t>‹#›</a:t>
            </a:fld>
            <a:endParaRPr lang="ru-RU"/>
          </a:p>
        </p:txBody>
      </p:sp>
    </p:spTree>
    <p:extLst>
      <p:ext uri="{BB962C8B-B14F-4D97-AF65-F5344CB8AC3E}">
        <p14:creationId xmlns:p14="http://schemas.microsoft.com/office/powerpoint/2010/main" val="3451798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DA0CCF1-350F-444F-8D36-6431D566C4D0}" type="slidenum">
              <a:rPr lang="ru-RU" smtClean="0"/>
              <a:pPr/>
              <a:t>24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25.10.2018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925594088"/>
      </p:ext>
    </p:extLst>
  </p:cSld>
  <p:clrMapOvr>
    <a:masterClrMapping/>
  </p:clrMapOvr>
  <p:transition spd="slow">
    <p:wheel spokes="8"/>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25.10.2018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11606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25.10.2018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9188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25.10.2018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10044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25.10.2018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49237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25.10.2018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749871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25.10.2018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119072785"/>
      </p:ext>
    </p:extLst>
  </p:cSld>
  <p:clrMapOvr>
    <a:masterClrMapping/>
  </p:clrMapOvr>
  <p:transition spd="slow">
    <p:wheel spokes="8"/>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25.10.2018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875561119"/>
      </p:ext>
    </p:extLst>
  </p:cSld>
  <p:clrMapOvr>
    <a:masterClrMapping/>
  </p:clrMapOvr>
  <p:transition spd="slow">
    <p:wheel spokes="8"/>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25.10.2018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043621150"/>
      </p:ext>
    </p:extLst>
  </p:cSld>
  <p:clrMapOvr>
    <a:masterClrMapping/>
  </p:clrMapOvr>
  <p:transition spd="slow">
    <p:wheel spokes="8"/>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25.10.2018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374184105"/>
      </p:ext>
    </p:extLst>
  </p:cSld>
  <p:clrMapOvr>
    <a:masterClrMapping/>
  </p:clrMapOvr>
  <p:transition spd="slow">
    <p:wheel spokes="8"/>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25.10.2018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048760911"/>
      </p:ext>
    </p:extLst>
  </p:cSld>
  <p:clrMapOvr>
    <a:masterClrMapping/>
  </p:clrMapOvr>
  <p:transition spd="slow">
    <p:wheel spokes="8"/>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25.10.2018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966557392"/>
      </p:ext>
    </p:extLst>
  </p:cSld>
  <p:clrMapOvr>
    <a:masterClrMapping/>
  </p:clrMapOvr>
  <p:transition spd="slow">
    <p:wheel spokes="8"/>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25.10.2018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164455188"/>
      </p:ext>
    </p:extLst>
  </p:cSld>
  <p:clrMapOvr>
    <a:masterClrMapping/>
  </p:clrMapOvr>
  <p:transition spd="slow">
    <p:wheel spokes="8"/>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25.10.2018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728778236"/>
      </p:ext>
    </p:extLst>
  </p:cSld>
  <p:clrMapOvr>
    <a:masterClrMapping/>
  </p:clrMapOvr>
  <p:transition spd="slow">
    <p:wheel spokes="8"/>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25.10.2018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546469626"/>
      </p:ext>
    </p:extLst>
  </p:cSld>
  <p:clrMapOvr>
    <a:masterClrMapping/>
  </p:clrMapOvr>
  <p:transition spd="slow">
    <p:wheel spokes="8"/>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25.10.2018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82289307"/>
      </p:ext>
    </p:extLst>
  </p:cSld>
  <p:clrMapOvr>
    <a:masterClrMapping/>
  </p:clrMapOvr>
  <p:transition spd="slow">
    <p:wheel spokes="8"/>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106E36-FD25-4E2D-B0AA-010F637433A0}" type="datetimeFigureOut">
              <a:rPr lang="ru-RU" smtClean="0"/>
              <a:pPr/>
              <a:t>25.10.2018</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22876005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ransition spd="slow">
    <p:wheel spokes="8"/>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88640"/>
            <a:ext cx="8208912" cy="954107"/>
          </a:xfrm>
          <a:prstGeom prst="rect">
            <a:avLst/>
          </a:prstGeom>
          <a:noFill/>
        </p:spPr>
        <p:txBody>
          <a:bodyPr wrap="square" rtlCol="0">
            <a:spAutoFit/>
          </a:bodyPr>
          <a:lstStyle/>
          <a:p>
            <a:pPr algn="ctr"/>
            <a:r>
              <a:rPr lang="ru-RU" sz="2800" b="1" dirty="0" smtClean="0">
                <a:latin typeface="Monotype Corsiva" pitchFamily="66" charset="0"/>
              </a:rPr>
              <a:t>Муниципальное бюджетное дошкольное образовательное учреждение детский сад № 52 г. Новороссийска</a:t>
            </a:r>
            <a:endParaRPr lang="ru-RU" sz="2800" b="1" dirty="0">
              <a:latin typeface="Monotype Corsiva" pitchFamily="66" charset="0"/>
            </a:endParaRPr>
          </a:p>
        </p:txBody>
      </p:sp>
      <p:sp>
        <p:nvSpPr>
          <p:cNvPr id="3" name="TextBox 2"/>
          <p:cNvSpPr txBox="1"/>
          <p:nvPr/>
        </p:nvSpPr>
        <p:spPr>
          <a:xfrm>
            <a:off x="467544" y="1052736"/>
            <a:ext cx="8424936" cy="4247317"/>
          </a:xfrm>
          <a:prstGeom prst="rect">
            <a:avLst/>
          </a:prstGeom>
          <a:noFill/>
        </p:spPr>
        <p:txBody>
          <a:bodyPr wrap="square" rtlCol="0">
            <a:spAutoFit/>
          </a:bodyPr>
          <a:lstStyle/>
          <a:p>
            <a:pPr algn="ctr"/>
            <a:r>
              <a:rPr lang="ru-RU" sz="5400" b="1" dirty="0" smtClean="0">
                <a:solidFill>
                  <a:srgbClr val="0000FF"/>
                </a:solidFill>
                <a:latin typeface="Times New Roman" pitchFamily="18" charset="0"/>
                <a:cs typeface="Times New Roman" pitchFamily="18" charset="0"/>
              </a:rPr>
              <a:t>Использование игровых технологий в духовно-нравственном воспитании дошкольников.</a:t>
            </a:r>
            <a:endParaRPr lang="ru-RU" sz="5400" b="1" dirty="0">
              <a:solidFill>
                <a:srgbClr val="0000FF"/>
              </a:solidFill>
              <a:latin typeface="Times New Roman" pitchFamily="18" charset="0"/>
              <a:cs typeface="Times New Roman" pitchFamily="18" charset="0"/>
            </a:endParaRPr>
          </a:p>
        </p:txBody>
      </p:sp>
      <p:sp>
        <p:nvSpPr>
          <p:cNvPr id="4" name="TextBox 3"/>
          <p:cNvSpPr txBox="1"/>
          <p:nvPr/>
        </p:nvSpPr>
        <p:spPr>
          <a:xfrm>
            <a:off x="2915816" y="5229200"/>
            <a:ext cx="5976664" cy="954107"/>
          </a:xfrm>
          <a:prstGeom prst="rect">
            <a:avLst/>
          </a:prstGeom>
          <a:noFill/>
        </p:spPr>
        <p:txBody>
          <a:bodyPr wrap="square" rtlCol="0">
            <a:spAutoFit/>
          </a:bodyPr>
          <a:lstStyle/>
          <a:p>
            <a:pPr algn="r"/>
            <a:r>
              <a:rPr lang="ru-RU" sz="2800" b="1" dirty="0" smtClean="0">
                <a:latin typeface="Monotype Corsiva" pitchFamily="66" charset="0"/>
                <a:cs typeface="Times New Roman" pitchFamily="18" charset="0"/>
              </a:rPr>
              <a:t>Подготовила </a:t>
            </a:r>
            <a:r>
              <a:rPr lang="ru-RU" sz="2800" b="1" dirty="0" smtClean="0">
                <a:latin typeface="Monotype Corsiva" pitchFamily="66" charset="0"/>
                <a:cs typeface="Times New Roman" pitchFamily="18" charset="0"/>
              </a:rPr>
              <a:t>воспитатель</a:t>
            </a:r>
          </a:p>
          <a:p>
            <a:pPr algn="r"/>
            <a:r>
              <a:rPr lang="ru-RU" sz="2800" b="1" dirty="0" smtClean="0">
                <a:latin typeface="Monotype Corsiva" pitchFamily="66" charset="0"/>
                <a:cs typeface="Times New Roman" pitchFamily="18" charset="0"/>
              </a:rPr>
              <a:t> </a:t>
            </a:r>
            <a:r>
              <a:rPr lang="ru-RU" sz="2800" b="1" dirty="0" err="1" smtClean="0">
                <a:latin typeface="Monotype Corsiva" pitchFamily="66" charset="0"/>
                <a:cs typeface="Times New Roman" pitchFamily="18" charset="0"/>
              </a:rPr>
              <a:t>Комарицкая</a:t>
            </a:r>
            <a:r>
              <a:rPr lang="ru-RU" sz="2800" b="1" dirty="0" smtClean="0">
                <a:latin typeface="Monotype Corsiva" pitchFamily="66" charset="0"/>
                <a:cs typeface="Times New Roman" pitchFamily="18" charset="0"/>
              </a:rPr>
              <a:t> Наталия Александровна</a:t>
            </a:r>
            <a:endParaRPr lang="ru-RU" sz="2800" b="1" dirty="0">
              <a:latin typeface="Monotype Corsiva" pitchFamily="66" charset="0"/>
              <a:cs typeface="Times New Roman" pitchFamily="18" charset="0"/>
            </a:endParaRPr>
          </a:p>
        </p:txBody>
      </p:sp>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352928" cy="1323439"/>
          </a:xfrm>
          <a:prstGeom prst="rect">
            <a:avLst/>
          </a:prstGeom>
          <a:noFill/>
        </p:spPr>
        <p:txBody>
          <a:bodyPr wrap="square" rtlCol="0">
            <a:spAutoFit/>
          </a:bodyPr>
          <a:lstStyle/>
          <a:p>
            <a:r>
              <a:rPr lang="ru-RU" sz="8000" b="1" dirty="0" smtClean="0">
                <a:solidFill>
                  <a:srgbClr val="0000FF"/>
                </a:solidFill>
                <a:latin typeface="Monotype Corsiva" pitchFamily="66" charset="0"/>
              </a:rPr>
              <a:t>Дидактические игры</a:t>
            </a:r>
            <a:endParaRPr lang="ru-RU" sz="8000" b="1" dirty="0">
              <a:solidFill>
                <a:srgbClr val="0000FF"/>
              </a:solidFill>
              <a:latin typeface="Monotype Corsiva" pitchFamily="66" charset="0"/>
            </a:endParaRPr>
          </a:p>
        </p:txBody>
      </p:sp>
      <p:pic>
        <p:nvPicPr>
          <p:cNvPr id="4" name="Рисунок 3" descr="53f7db82374f1c53c1118c99f1f81233.jpg.jpg"/>
          <p:cNvPicPr>
            <a:picLocks noChangeAspect="1"/>
          </p:cNvPicPr>
          <p:nvPr/>
        </p:nvPicPr>
        <p:blipFill>
          <a:blip r:embed="rId2" cstate="print"/>
          <a:stretch>
            <a:fillRect/>
          </a:stretch>
        </p:blipFill>
        <p:spPr>
          <a:xfrm>
            <a:off x="4427984" y="3521888"/>
            <a:ext cx="4448149" cy="3147472"/>
          </a:xfrm>
          <a:prstGeom prst="rect">
            <a:avLst/>
          </a:prstGeom>
        </p:spPr>
      </p:pic>
      <p:pic>
        <p:nvPicPr>
          <p:cNvPr id="5" name="Рисунок 4" descr="5459cf3dbd86a6c54300b8a2f13f2398.jpg.jpg"/>
          <p:cNvPicPr>
            <a:picLocks noChangeAspect="1"/>
          </p:cNvPicPr>
          <p:nvPr/>
        </p:nvPicPr>
        <p:blipFill>
          <a:blip r:embed="rId3" cstate="print"/>
          <a:stretch>
            <a:fillRect/>
          </a:stretch>
        </p:blipFill>
        <p:spPr>
          <a:xfrm>
            <a:off x="179512" y="1268760"/>
            <a:ext cx="4032447" cy="3024335"/>
          </a:xfrm>
          <a:prstGeom prst="rect">
            <a:avLst/>
          </a:prstGeom>
        </p:spPr>
      </p:pic>
      <p:sp>
        <p:nvSpPr>
          <p:cNvPr id="7" name="TextBox 6"/>
          <p:cNvSpPr txBox="1"/>
          <p:nvPr/>
        </p:nvSpPr>
        <p:spPr>
          <a:xfrm>
            <a:off x="0" y="4293096"/>
            <a:ext cx="4392488" cy="2308324"/>
          </a:xfrm>
          <a:prstGeom prst="rect">
            <a:avLst/>
          </a:prstGeom>
          <a:noFill/>
        </p:spPr>
        <p:txBody>
          <a:bodyPr wrap="square" rtlCol="0">
            <a:spAutoFit/>
          </a:bodyPr>
          <a:lstStyle/>
          <a:p>
            <a:r>
              <a:rPr lang="ru-RU" b="1" dirty="0" smtClean="0">
                <a:solidFill>
                  <a:srgbClr val="0000FF"/>
                </a:solidFill>
              </a:rPr>
              <a:t>Цель:</a:t>
            </a:r>
            <a:endParaRPr lang="ru-RU" dirty="0" smtClean="0">
              <a:solidFill>
                <a:srgbClr val="0000FF"/>
              </a:solidFill>
            </a:endParaRPr>
          </a:p>
          <a:p>
            <a:r>
              <a:rPr lang="ru-RU" b="1" dirty="0" smtClean="0"/>
              <a:t>Воспитывать в детях доброе отношение к близким, заботу о них. Учить анализировать и делать выводы. Учить соотносить предметы (орудия труда, действия  с добрым делом). Классифицировать их по данным понятиям.</a:t>
            </a:r>
            <a:endParaRPr lang="ru-RU" b="1" dirty="0"/>
          </a:p>
        </p:txBody>
      </p:sp>
      <p:sp>
        <p:nvSpPr>
          <p:cNvPr id="8" name="TextBox 7"/>
          <p:cNvSpPr txBox="1"/>
          <p:nvPr/>
        </p:nvSpPr>
        <p:spPr>
          <a:xfrm>
            <a:off x="4572000" y="1268760"/>
            <a:ext cx="4104456" cy="2123658"/>
          </a:xfrm>
          <a:prstGeom prst="rect">
            <a:avLst/>
          </a:prstGeom>
          <a:noFill/>
        </p:spPr>
        <p:txBody>
          <a:bodyPr wrap="square" rtlCol="0">
            <a:spAutoFit/>
          </a:bodyPr>
          <a:lstStyle/>
          <a:p>
            <a:pPr algn="ctr"/>
            <a:r>
              <a:rPr lang="ru-RU" sz="6600" b="1" dirty="0" smtClean="0">
                <a:solidFill>
                  <a:srgbClr val="FF0066"/>
                </a:solidFill>
                <a:latin typeface="Monotype Corsiva" pitchFamily="66" charset="0"/>
              </a:rPr>
              <a:t>ДОБРОЕ ЛОТО</a:t>
            </a:r>
            <a:endParaRPr lang="ru-RU" sz="6600" b="1" dirty="0">
              <a:solidFill>
                <a:srgbClr val="FF0066"/>
              </a:solidFill>
              <a:latin typeface="Monotype Corsiva" pitchFamily="66" charset="0"/>
            </a:endParaRPr>
          </a:p>
        </p:txBody>
      </p:sp>
    </p:spTree>
  </p:cSld>
  <p:clrMapOvr>
    <a:masterClrMapping/>
  </p:clrMapOvr>
  <p:transition spd="slow">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12968" cy="6678751"/>
          </a:xfrm>
          <a:prstGeom prst="rect">
            <a:avLst/>
          </a:prstGeom>
        </p:spPr>
        <p:txBody>
          <a:bodyPr wrap="square">
            <a:spAutoFit/>
          </a:bodyPr>
          <a:lstStyle/>
          <a:p>
            <a:r>
              <a:rPr lang="ru-RU" b="1" dirty="0" smtClean="0">
                <a:solidFill>
                  <a:srgbClr val="0000FF"/>
                </a:solidFill>
              </a:rPr>
              <a:t>Задачи:</a:t>
            </a:r>
            <a:endParaRPr lang="ru-RU" dirty="0">
              <a:solidFill>
                <a:srgbClr val="0000FF"/>
              </a:solidFill>
            </a:endParaRPr>
          </a:p>
          <a:p>
            <a:r>
              <a:rPr lang="ru-RU" b="1" dirty="0" smtClean="0"/>
              <a:t>Дать знания о предметах (орудиях труда,  действиях с добрыми делами).  Приобщать ребенка к миру сочувствия, уважения к старшим и оказания им  помощи.) Способствуем поддержанию  традиций  взаимоуважения и заботы к близким. </a:t>
            </a:r>
          </a:p>
          <a:p>
            <a:r>
              <a:rPr lang="ru-RU" b="1" dirty="0" smtClean="0">
                <a:solidFill>
                  <a:srgbClr val="FF0000"/>
                </a:solidFill>
              </a:rPr>
              <a:t>Материал:</a:t>
            </a:r>
            <a:r>
              <a:rPr lang="ru-RU" b="1" dirty="0" smtClean="0"/>
              <a:t> «Фишки с изображением  орудий труда,  необходимых  для уборки помещения».</a:t>
            </a:r>
          </a:p>
          <a:p>
            <a:r>
              <a:rPr lang="ru-RU" b="1" dirty="0" smtClean="0">
                <a:solidFill>
                  <a:srgbClr val="00B050"/>
                </a:solidFill>
              </a:rPr>
              <a:t>Ход игры:</a:t>
            </a:r>
          </a:p>
          <a:p>
            <a:r>
              <a:rPr lang="ru-RU" sz="1400" b="1" dirty="0">
                <a:solidFill>
                  <a:srgbClr val="FF0000"/>
                </a:solidFill>
              </a:rPr>
              <a:t>Вариант   </a:t>
            </a:r>
            <a:r>
              <a:rPr lang="ru-RU" sz="1400" b="1" dirty="0" smtClean="0">
                <a:solidFill>
                  <a:srgbClr val="FF0000"/>
                </a:solidFill>
              </a:rPr>
              <a:t>1.  </a:t>
            </a:r>
            <a:r>
              <a:rPr lang="ru-RU" sz="1400" b="1" dirty="0" smtClean="0"/>
              <a:t>( для детей 2-3 года). </a:t>
            </a:r>
            <a:r>
              <a:rPr lang="ru-RU" sz="1400" b="1" dirty="0" smtClean="0">
                <a:solidFill>
                  <a:srgbClr val="FF0000"/>
                </a:solidFill>
              </a:rPr>
              <a:t>«Заполни карточку первым»</a:t>
            </a:r>
          </a:p>
          <a:p>
            <a:r>
              <a:rPr lang="ru-RU" sz="1400" b="1" dirty="0" smtClean="0"/>
              <a:t>Необходимое  количество карт ( одна или несколько) раскладываются перед игроками. Ведущий вынимает из мешка карточки, показывает  игрокам и громко называет. Игрок, нашедший на своём поле такую же картинку, громко говорит об этом и получает картинку, которой накрывает соответствующую ячейку карты.  Выигрывает  тот, кто  первым накроет все ячейки на своей карте.</a:t>
            </a:r>
          </a:p>
          <a:p>
            <a:r>
              <a:rPr lang="ru-RU" sz="1400" b="1" dirty="0" smtClean="0"/>
              <a:t> </a:t>
            </a:r>
            <a:r>
              <a:rPr lang="ru-RU" sz="1400" b="1" dirty="0">
                <a:solidFill>
                  <a:srgbClr val="FF0000"/>
                </a:solidFill>
              </a:rPr>
              <a:t>Вариант   </a:t>
            </a:r>
            <a:r>
              <a:rPr lang="ru-RU" sz="1400" b="1" dirty="0" smtClean="0">
                <a:solidFill>
                  <a:srgbClr val="FF0000"/>
                </a:solidFill>
              </a:rPr>
              <a:t>2.  </a:t>
            </a:r>
            <a:r>
              <a:rPr lang="ru-RU" sz="1400" b="1" dirty="0"/>
              <a:t>( для детей </a:t>
            </a:r>
            <a:r>
              <a:rPr lang="ru-RU" sz="1400" b="1" dirty="0" smtClean="0"/>
              <a:t>3-4 </a:t>
            </a:r>
            <a:r>
              <a:rPr lang="ru-RU" sz="1400" b="1" dirty="0"/>
              <a:t>года</a:t>
            </a:r>
            <a:r>
              <a:rPr lang="ru-RU" sz="1400" b="1" dirty="0" smtClean="0"/>
              <a:t>). </a:t>
            </a:r>
            <a:r>
              <a:rPr lang="ru-RU" sz="1400" b="1" dirty="0" smtClean="0">
                <a:solidFill>
                  <a:srgbClr val="00B050"/>
                </a:solidFill>
              </a:rPr>
              <a:t>«Кто больше?»</a:t>
            </a:r>
          </a:p>
          <a:p>
            <a:r>
              <a:rPr lang="ru-RU" sz="1400" b="1" dirty="0" smtClean="0"/>
              <a:t>Ведущий перемешивает маленькие карточки на столе и показывая играющим по одной, спрашивает  « Что это?»  Тот, кто  первым правильно назовет, что на ней изображено, получает карточку себе. Игра продолжается до тех пор, пока  картинки не  закончатся.  Выигрывает тот, кто соберет больше картинок. </a:t>
            </a:r>
          </a:p>
          <a:p>
            <a:r>
              <a:rPr lang="ru-RU" sz="1400" b="1" dirty="0">
                <a:solidFill>
                  <a:srgbClr val="FF0000"/>
                </a:solidFill>
              </a:rPr>
              <a:t>Вариант   3.</a:t>
            </a:r>
            <a:r>
              <a:rPr lang="ru-RU" sz="1400" b="1" dirty="0"/>
              <a:t> ( для детей  </a:t>
            </a:r>
            <a:r>
              <a:rPr lang="ru-RU" sz="1400" b="1" dirty="0" smtClean="0"/>
              <a:t>4-5 </a:t>
            </a:r>
            <a:r>
              <a:rPr lang="ru-RU" sz="1400" b="1" dirty="0"/>
              <a:t>лет</a:t>
            </a:r>
            <a:r>
              <a:rPr lang="ru-RU" sz="1400" b="1" dirty="0" smtClean="0"/>
              <a:t>).  </a:t>
            </a:r>
            <a:r>
              <a:rPr lang="ru-RU" sz="1400" b="1" dirty="0" smtClean="0">
                <a:solidFill>
                  <a:srgbClr val="0070C0"/>
                </a:solidFill>
              </a:rPr>
              <a:t>«Лото памяти»</a:t>
            </a:r>
          </a:p>
          <a:p>
            <a:r>
              <a:rPr lang="ru-RU" sz="1400" b="1" dirty="0" smtClean="0"/>
              <a:t>Ведущий раздает игрокам по одной большой карте, а карточки раскладываются </a:t>
            </a:r>
            <a:r>
              <a:rPr lang="ru-RU" sz="1400" b="1" dirty="0" err="1" smtClean="0"/>
              <a:t>еа</a:t>
            </a:r>
            <a:r>
              <a:rPr lang="ru-RU" sz="1400" b="1" dirty="0" smtClean="0"/>
              <a:t> середине стола картинками вверх так, чтобы все рисунки были видны. В течении какого-то промежутка времени игроки запоминают их расположение.  Затем все карточки переворачиваются. Дети по очереди открывают по одной карточке. Если это их картинка, то забирают себе, если нет, кладут лицом вниз. Выигрывает игрок, первым , заполнивший свою карту.</a:t>
            </a:r>
          </a:p>
          <a:p>
            <a:r>
              <a:rPr lang="ru-RU" sz="1400" b="1" dirty="0" smtClean="0">
                <a:solidFill>
                  <a:srgbClr val="FF0000"/>
                </a:solidFill>
              </a:rPr>
              <a:t>Вариант   4.</a:t>
            </a:r>
            <a:r>
              <a:rPr lang="ru-RU" sz="1400" b="1" dirty="0" smtClean="0"/>
              <a:t> ( для детей  5-7 лет).  </a:t>
            </a:r>
            <a:r>
              <a:rPr lang="ru-RU" sz="1400" b="1" dirty="0" smtClean="0">
                <a:solidFill>
                  <a:srgbClr val="7030A0"/>
                </a:solidFill>
              </a:rPr>
              <a:t>«Поможем малышу в уборке»</a:t>
            </a:r>
          </a:p>
          <a:p>
            <a:r>
              <a:rPr lang="ru-RU" sz="1400" b="1" dirty="0" smtClean="0"/>
              <a:t>Дети  по очереди выкладывают карточки таким образом , чтобы карточки сложились в общую картинку. Проигрывает  тот,  кто  не сможет сложить картинку.</a:t>
            </a:r>
          </a:p>
          <a:p>
            <a:endParaRPr lang="ru-RU" b="1" dirty="0" smtClean="0"/>
          </a:p>
          <a:p>
            <a:endParaRPr lang="ru-RU" b="1" dirty="0"/>
          </a:p>
        </p:txBody>
      </p:sp>
    </p:spTree>
    <p:extLst>
      <p:ext uri="{BB962C8B-B14F-4D97-AF65-F5344CB8AC3E}">
        <p14:creationId xmlns:p14="http://schemas.microsoft.com/office/powerpoint/2010/main" val="97985083"/>
      </p:ext>
    </p:extLst>
  </p:cSld>
  <p:clrMapOvr>
    <a:masterClrMapping/>
  </p:clrMapOvr>
  <p:transition spd="slow">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5b3486c4c4960ea908a198335c391b5b.jpg.jpg"/>
          <p:cNvPicPr>
            <a:picLocks noChangeAspect="1"/>
          </p:cNvPicPr>
          <p:nvPr/>
        </p:nvPicPr>
        <p:blipFill>
          <a:blip r:embed="rId2" cstate="print"/>
          <a:stretch>
            <a:fillRect/>
          </a:stretch>
        </p:blipFill>
        <p:spPr>
          <a:xfrm>
            <a:off x="251520" y="332657"/>
            <a:ext cx="4032447" cy="4824535"/>
          </a:xfrm>
          <a:prstGeom prst="rect">
            <a:avLst/>
          </a:prstGeom>
        </p:spPr>
      </p:pic>
      <p:pic>
        <p:nvPicPr>
          <p:cNvPr id="4" name="Рисунок 3" descr="6317a6db2aa9894d0ee79d45220eb8b4.jpg.jpg"/>
          <p:cNvPicPr>
            <a:picLocks noChangeAspect="1"/>
          </p:cNvPicPr>
          <p:nvPr/>
        </p:nvPicPr>
        <p:blipFill>
          <a:blip r:embed="rId3" cstate="print"/>
          <a:stretch>
            <a:fillRect/>
          </a:stretch>
        </p:blipFill>
        <p:spPr>
          <a:xfrm>
            <a:off x="4499992" y="1700808"/>
            <a:ext cx="4431804" cy="4908029"/>
          </a:xfrm>
          <a:prstGeom prst="rect">
            <a:avLst/>
          </a:prstGeom>
        </p:spPr>
      </p:pic>
    </p:spTree>
  </p:cSld>
  <p:clrMapOvr>
    <a:masterClrMapping/>
  </p:clrMapOvr>
  <p:transition spd="slow">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7d026eb5b8eac7f9e5cc34ce9bd58191.jpg.jpg"/>
          <p:cNvPicPr>
            <a:picLocks noChangeAspect="1"/>
          </p:cNvPicPr>
          <p:nvPr/>
        </p:nvPicPr>
        <p:blipFill>
          <a:blip r:embed="rId2" cstate="print"/>
          <a:stretch>
            <a:fillRect/>
          </a:stretch>
        </p:blipFill>
        <p:spPr>
          <a:xfrm>
            <a:off x="4427984" y="3573016"/>
            <a:ext cx="4440492" cy="3060339"/>
          </a:xfrm>
          <a:prstGeom prst="rect">
            <a:avLst/>
          </a:prstGeom>
        </p:spPr>
      </p:pic>
      <p:pic>
        <p:nvPicPr>
          <p:cNvPr id="3" name="Рисунок 2" descr="dba00039df074b45410f9cabdff1a4e3.jpg.jpg"/>
          <p:cNvPicPr>
            <a:picLocks noChangeAspect="1"/>
          </p:cNvPicPr>
          <p:nvPr/>
        </p:nvPicPr>
        <p:blipFill>
          <a:blip r:embed="rId3" cstate="print"/>
          <a:stretch>
            <a:fillRect/>
          </a:stretch>
        </p:blipFill>
        <p:spPr>
          <a:xfrm>
            <a:off x="323529" y="260649"/>
            <a:ext cx="4224468" cy="3168351"/>
          </a:xfrm>
          <a:prstGeom prst="rect">
            <a:avLst/>
          </a:prstGeom>
        </p:spPr>
      </p:pic>
      <p:sp>
        <p:nvSpPr>
          <p:cNvPr id="4" name="TextBox 3"/>
          <p:cNvSpPr txBox="1"/>
          <p:nvPr/>
        </p:nvSpPr>
        <p:spPr>
          <a:xfrm>
            <a:off x="251520" y="3573016"/>
            <a:ext cx="4176464" cy="3046988"/>
          </a:xfrm>
          <a:prstGeom prst="rect">
            <a:avLst/>
          </a:prstGeom>
          <a:noFill/>
        </p:spPr>
        <p:txBody>
          <a:bodyPr wrap="square" rtlCol="0">
            <a:spAutoFit/>
          </a:bodyPr>
          <a:lstStyle/>
          <a:p>
            <a:r>
              <a:rPr lang="ru-RU" sz="2400" b="1" dirty="0" smtClean="0">
                <a:solidFill>
                  <a:srgbClr val="0000FF"/>
                </a:solidFill>
                <a:latin typeface="+mj-lt"/>
              </a:rPr>
              <a:t>Цель:</a:t>
            </a:r>
            <a:endParaRPr lang="ru-RU" sz="2400" dirty="0" smtClean="0">
              <a:solidFill>
                <a:srgbClr val="0000FF"/>
              </a:solidFill>
              <a:latin typeface="+mj-lt"/>
            </a:endParaRPr>
          </a:p>
          <a:p>
            <a:r>
              <a:rPr lang="ru-RU" sz="2400" dirty="0" smtClean="0">
                <a:latin typeface="+mj-lt"/>
              </a:rPr>
              <a:t>Формировать понятие "Доброта" доброго отношения к близким, думать о своих поступках и поступках других сопоставлять их и делать выводы.</a:t>
            </a:r>
            <a:endParaRPr lang="ru-RU" sz="2400" dirty="0">
              <a:latin typeface="+mj-lt"/>
            </a:endParaRPr>
          </a:p>
        </p:txBody>
      </p:sp>
      <p:sp>
        <p:nvSpPr>
          <p:cNvPr id="5" name="TextBox 4"/>
          <p:cNvSpPr txBox="1"/>
          <p:nvPr/>
        </p:nvSpPr>
        <p:spPr>
          <a:xfrm>
            <a:off x="4932040" y="332656"/>
            <a:ext cx="3936436" cy="3293209"/>
          </a:xfrm>
          <a:prstGeom prst="rect">
            <a:avLst/>
          </a:prstGeom>
          <a:noFill/>
        </p:spPr>
        <p:txBody>
          <a:bodyPr wrap="square" rtlCol="0">
            <a:spAutoFit/>
          </a:bodyPr>
          <a:lstStyle/>
          <a:p>
            <a:pPr algn="ctr"/>
            <a:r>
              <a:rPr lang="ru-RU" sz="4400" b="1" dirty="0" smtClean="0">
                <a:solidFill>
                  <a:srgbClr val="00B050"/>
                </a:solidFill>
                <a:latin typeface="Monotype Corsiva" pitchFamily="66" charset="0"/>
              </a:rPr>
              <a:t>ДОБРАЯ  ТУЧКА  </a:t>
            </a:r>
          </a:p>
          <a:p>
            <a:pPr algn="just"/>
            <a:r>
              <a:rPr lang="ru-RU" sz="2000" b="1" dirty="0" smtClean="0">
                <a:solidFill>
                  <a:srgbClr val="FF0066"/>
                </a:solidFill>
                <a:latin typeface="Monotype Corsiva" pitchFamily="66" charset="0"/>
              </a:rPr>
              <a:t>Ход игры: </a:t>
            </a:r>
            <a:r>
              <a:rPr lang="ru-RU" sz="2000" b="1" dirty="0" smtClean="0">
                <a:latin typeface="Monotype Corsiva" pitchFamily="66" charset="0"/>
              </a:rPr>
              <a:t> </a:t>
            </a:r>
          </a:p>
          <a:p>
            <a:pPr algn="just"/>
            <a:r>
              <a:rPr lang="ru-RU" sz="2000" b="1" dirty="0" smtClean="0">
                <a:latin typeface="Monotype Corsiva" pitchFamily="66" charset="0"/>
              </a:rPr>
              <a:t>Вывешиваются картинки тучки с ленточками. Прикрепляются  метки детей на каждую ленточку. Затем на ленточку прикрепляются капельки добрых дел.</a:t>
            </a:r>
            <a:endParaRPr lang="ru-RU" sz="2400" b="1" dirty="0">
              <a:solidFill>
                <a:srgbClr val="FF0066"/>
              </a:solidFill>
              <a:latin typeface="Monotype Corsiva" pitchFamily="66" charset="0"/>
            </a:endParaRPr>
          </a:p>
        </p:txBody>
      </p:sp>
    </p:spTree>
  </p:cSld>
  <p:clrMapOvr>
    <a:masterClrMapping/>
  </p:clrMapOvr>
  <p:transition spd="slow">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789040"/>
            <a:ext cx="4032448" cy="2523768"/>
          </a:xfrm>
          <a:prstGeom prst="rect">
            <a:avLst/>
          </a:prstGeom>
          <a:noFill/>
        </p:spPr>
        <p:txBody>
          <a:bodyPr wrap="square" rtlCol="0">
            <a:spAutoFit/>
          </a:bodyPr>
          <a:lstStyle/>
          <a:p>
            <a:r>
              <a:rPr lang="ru-RU" sz="2800" b="1" dirty="0" smtClean="0">
                <a:solidFill>
                  <a:srgbClr val="0000FF"/>
                </a:solidFill>
              </a:rPr>
              <a:t>Цель:</a:t>
            </a:r>
            <a:endParaRPr lang="ru-RU" sz="2800" dirty="0" smtClean="0">
              <a:solidFill>
                <a:srgbClr val="0000FF"/>
              </a:solidFill>
            </a:endParaRPr>
          </a:p>
          <a:p>
            <a:r>
              <a:rPr lang="ru-RU" sz="2800" dirty="0" smtClean="0"/>
              <a:t>Стимулировать детей на добрые дела, заботиться, оказывать помощь окружающим</a:t>
            </a:r>
          </a:p>
          <a:p>
            <a:endParaRPr lang="ru-RU" dirty="0"/>
          </a:p>
        </p:txBody>
      </p:sp>
      <p:sp>
        <p:nvSpPr>
          <p:cNvPr id="5" name="TextBox 4"/>
          <p:cNvSpPr txBox="1"/>
          <p:nvPr/>
        </p:nvSpPr>
        <p:spPr>
          <a:xfrm>
            <a:off x="4716016" y="620688"/>
            <a:ext cx="4032448" cy="3139321"/>
          </a:xfrm>
          <a:prstGeom prst="rect">
            <a:avLst/>
          </a:prstGeom>
          <a:noFill/>
        </p:spPr>
        <p:txBody>
          <a:bodyPr wrap="square" rtlCol="0">
            <a:spAutoFit/>
          </a:bodyPr>
          <a:lstStyle/>
          <a:p>
            <a:pPr algn="ctr"/>
            <a:r>
              <a:rPr lang="ru-RU" sz="6000" b="1" dirty="0" smtClean="0">
                <a:solidFill>
                  <a:srgbClr val="FF0066"/>
                </a:solidFill>
                <a:latin typeface="Monotype Corsiva" pitchFamily="66" charset="0"/>
              </a:rPr>
              <a:t>РОМАШКА</a:t>
            </a:r>
            <a:r>
              <a:rPr lang="ru-RU" sz="6600" b="1" dirty="0" smtClean="0">
                <a:solidFill>
                  <a:srgbClr val="FF0066"/>
                </a:solidFill>
                <a:latin typeface="Monotype Corsiva" pitchFamily="66" charset="0"/>
              </a:rPr>
              <a:t>   ДОБРЫХ ДЕЛ</a:t>
            </a:r>
            <a:endParaRPr lang="ru-RU" sz="6600" b="1" dirty="0">
              <a:solidFill>
                <a:srgbClr val="FF0066"/>
              </a:solidFill>
              <a:latin typeface="Monotype Corsiva" pitchFamily="66" charset="0"/>
            </a:endParaRPr>
          </a:p>
        </p:txBody>
      </p:sp>
      <p:pic>
        <p:nvPicPr>
          <p:cNvPr id="1026" name="Picture 2" descr="http://festival.1september.ru/articles/586999/im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48" y="476672"/>
            <a:ext cx="3810000" cy="27622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estival.1september.ru/articles/313644/img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469773"/>
            <a:ext cx="3524250" cy="31623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496" y="116632"/>
            <a:ext cx="8712968" cy="6217087"/>
          </a:xfrm>
          <a:prstGeom prst="rect">
            <a:avLst/>
          </a:prstGeom>
        </p:spPr>
        <p:txBody>
          <a:bodyPr wrap="square">
            <a:spAutoFit/>
          </a:bodyPr>
          <a:lstStyle/>
          <a:p>
            <a:pPr lvl="0"/>
            <a:r>
              <a:rPr lang="ru-RU" sz="1400" b="1" dirty="0">
                <a:solidFill>
                  <a:srgbClr val="0000FF"/>
                </a:solidFill>
              </a:rPr>
              <a:t>Задачи:</a:t>
            </a:r>
            <a:endParaRPr lang="ru-RU" sz="1400" dirty="0">
              <a:solidFill>
                <a:srgbClr val="0000FF"/>
              </a:solidFill>
            </a:endParaRPr>
          </a:p>
          <a:p>
            <a:pPr lvl="0"/>
            <a:r>
              <a:rPr lang="ru-RU" sz="1600" b="1" dirty="0">
                <a:solidFill>
                  <a:prstClr val="black"/>
                </a:solidFill>
              </a:rPr>
              <a:t>Дать знания о предметах (орудиях труда,  действиях с добрыми делами).  Приобщать ребенка к миру сочувствия, уважения к старшим и оказания им  помощи.) Способствуем поддержанию  традиций  взаимоуважения и заботы к близким. </a:t>
            </a:r>
          </a:p>
          <a:p>
            <a:pPr lvl="0"/>
            <a:r>
              <a:rPr lang="ru-RU" sz="1600" b="1" dirty="0">
                <a:solidFill>
                  <a:srgbClr val="FF0000"/>
                </a:solidFill>
              </a:rPr>
              <a:t>Материал:</a:t>
            </a:r>
            <a:r>
              <a:rPr lang="ru-RU" sz="1600" b="1" dirty="0">
                <a:solidFill>
                  <a:prstClr val="black"/>
                </a:solidFill>
              </a:rPr>
              <a:t> </a:t>
            </a:r>
            <a:r>
              <a:rPr lang="ru-RU" sz="1600" b="1" dirty="0" smtClean="0">
                <a:solidFill>
                  <a:prstClr val="black"/>
                </a:solidFill>
              </a:rPr>
              <a:t>« Каточки </a:t>
            </a:r>
            <a:r>
              <a:rPr lang="ru-RU" sz="1600" b="1" dirty="0">
                <a:solidFill>
                  <a:prstClr val="black"/>
                </a:solidFill>
              </a:rPr>
              <a:t>с изображением  орудий </a:t>
            </a:r>
            <a:r>
              <a:rPr lang="ru-RU" sz="1600" b="1" dirty="0" smtClean="0">
                <a:solidFill>
                  <a:prstClr val="black"/>
                </a:solidFill>
              </a:rPr>
              <a:t>труда  или любых предметов, </a:t>
            </a:r>
            <a:r>
              <a:rPr lang="ru-RU" sz="1600" b="1" dirty="0">
                <a:solidFill>
                  <a:prstClr val="black"/>
                </a:solidFill>
              </a:rPr>
              <a:t>необходимых  для уборки </a:t>
            </a:r>
            <a:r>
              <a:rPr lang="ru-RU" sz="1600" b="1" dirty="0" smtClean="0">
                <a:solidFill>
                  <a:prstClr val="black"/>
                </a:solidFill>
              </a:rPr>
              <a:t>помещения, начинающихся на  один  и  тот  же звук ».</a:t>
            </a:r>
            <a:endParaRPr lang="ru-RU" sz="1600" b="1" dirty="0">
              <a:solidFill>
                <a:prstClr val="black"/>
              </a:solidFill>
            </a:endParaRPr>
          </a:p>
          <a:p>
            <a:pPr lvl="0"/>
            <a:r>
              <a:rPr lang="ru-RU" sz="1600" b="1" dirty="0">
                <a:solidFill>
                  <a:srgbClr val="00B050"/>
                </a:solidFill>
              </a:rPr>
              <a:t>Ход игры:</a:t>
            </a:r>
          </a:p>
          <a:p>
            <a:pPr lvl="0"/>
            <a:r>
              <a:rPr lang="ru-RU" sz="1600" b="1" dirty="0">
                <a:solidFill>
                  <a:srgbClr val="FF0000"/>
                </a:solidFill>
              </a:rPr>
              <a:t>Вариант   1.  </a:t>
            </a:r>
            <a:r>
              <a:rPr lang="ru-RU" sz="1600" b="1" dirty="0">
                <a:solidFill>
                  <a:prstClr val="black"/>
                </a:solidFill>
              </a:rPr>
              <a:t>( для детей 2-3 года). </a:t>
            </a:r>
            <a:r>
              <a:rPr lang="ru-RU" sz="1600" b="1" dirty="0" smtClean="0">
                <a:solidFill>
                  <a:srgbClr val="FF0000"/>
                </a:solidFill>
              </a:rPr>
              <a:t>«Назови </a:t>
            </a:r>
            <a:r>
              <a:rPr lang="ru-RU" sz="1600" b="1" dirty="0">
                <a:solidFill>
                  <a:srgbClr val="FF0000"/>
                </a:solidFill>
              </a:rPr>
              <a:t>карточку первым»</a:t>
            </a:r>
          </a:p>
          <a:p>
            <a:pPr lvl="0"/>
            <a:r>
              <a:rPr lang="ru-RU" sz="1600" b="1" dirty="0">
                <a:solidFill>
                  <a:prstClr val="black"/>
                </a:solidFill>
              </a:rPr>
              <a:t>Необходимое  количество </a:t>
            </a:r>
            <a:r>
              <a:rPr lang="ru-RU" sz="1600" b="1" dirty="0" smtClean="0">
                <a:solidFill>
                  <a:prstClr val="black"/>
                </a:solidFill>
              </a:rPr>
              <a:t>картинок </a:t>
            </a:r>
            <a:r>
              <a:rPr lang="ru-RU" sz="1600" b="1" dirty="0">
                <a:solidFill>
                  <a:prstClr val="black"/>
                </a:solidFill>
              </a:rPr>
              <a:t>раскладываются перед </a:t>
            </a:r>
            <a:r>
              <a:rPr lang="ru-RU" sz="1600" b="1" dirty="0" smtClean="0">
                <a:solidFill>
                  <a:prstClr val="black"/>
                </a:solidFill>
              </a:rPr>
              <a:t>игроками в виде ромашки. </a:t>
            </a:r>
            <a:r>
              <a:rPr lang="ru-RU" sz="1600" b="1" dirty="0">
                <a:solidFill>
                  <a:prstClr val="black"/>
                </a:solidFill>
              </a:rPr>
              <a:t>Ведущий </a:t>
            </a:r>
            <a:r>
              <a:rPr lang="ru-RU" sz="1600" b="1" dirty="0" smtClean="0">
                <a:solidFill>
                  <a:prstClr val="black"/>
                </a:solidFill>
              </a:rPr>
              <a:t> движется по часовой или против часовой стрелки по лепесткам ромашки, а дети должны  назвать предметы- лепестки ромашки. Выигрывает тот, кто больше получит лепестков за правильные ответы.</a:t>
            </a:r>
            <a:endParaRPr lang="ru-RU" sz="1600" b="1" dirty="0">
              <a:solidFill>
                <a:prstClr val="black"/>
              </a:solidFill>
            </a:endParaRPr>
          </a:p>
          <a:p>
            <a:pPr lvl="0"/>
            <a:r>
              <a:rPr lang="ru-RU" sz="1600" b="1" dirty="0">
                <a:solidFill>
                  <a:prstClr val="black"/>
                </a:solidFill>
              </a:rPr>
              <a:t> </a:t>
            </a:r>
            <a:r>
              <a:rPr lang="ru-RU" sz="1600" b="1" dirty="0">
                <a:solidFill>
                  <a:srgbClr val="FF0000"/>
                </a:solidFill>
              </a:rPr>
              <a:t>Вариант   2.  </a:t>
            </a:r>
            <a:r>
              <a:rPr lang="ru-RU" sz="1600" b="1" dirty="0">
                <a:solidFill>
                  <a:prstClr val="black"/>
                </a:solidFill>
              </a:rPr>
              <a:t>( для детей 3-4 года). </a:t>
            </a:r>
            <a:r>
              <a:rPr lang="ru-RU" sz="1600" b="1" dirty="0">
                <a:solidFill>
                  <a:srgbClr val="00B050"/>
                </a:solidFill>
              </a:rPr>
              <a:t>«Кто больше?»</a:t>
            </a:r>
          </a:p>
          <a:p>
            <a:pPr lvl="0"/>
            <a:r>
              <a:rPr lang="ru-RU" sz="1600" b="1" dirty="0">
                <a:solidFill>
                  <a:prstClr val="black"/>
                </a:solidFill>
              </a:rPr>
              <a:t>Ведущий </a:t>
            </a:r>
            <a:r>
              <a:rPr lang="ru-RU" sz="1600" b="1" dirty="0" smtClean="0">
                <a:solidFill>
                  <a:prstClr val="black"/>
                </a:solidFill>
              </a:rPr>
              <a:t> придумывает звук,  с которого начинается  название орудие труда, необходимое для помощи  в труде, предлагая детям озвучивать  другие предметы, начинающиеся с этого звука. </a:t>
            </a:r>
            <a:r>
              <a:rPr lang="ru-RU" sz="1600" b="1" dirty="0">
                <a:solidFill>
                  <a:prstClr val="black"/>
                </a:solidFill>
              </a:rPr>
              <a:t>Тот, кто  первым </a:t>
            </a:r>
            <a:r>
              <a:rPr lang="ru-RU" sz="1600" b="1" dirty="0" smtClean="0">
                <a:solidFill>
                  <a:prstClr val="black"/>
                </a:solidFill>
              </a:rPr>
              <a:t>наберет больше лепестков за правильные ответы  выиграл. </a:t>
            </a:r>
            <a:endParaRPr lang="ru-RU" sz="1600" b="1" dirty="0">
              <a:solidFill>
                <a:prstClr val="black"/>
              </a:solidFill>
            </a:endParaRPr>
          </a:p>
          <a:p>
            <a:pPr lvl="0"/>
            <a:r>
              <a:rPr lang="ru-RU" sz="1600" b="1" dirty="0">
                <a:solidFill>
                  <a:srgbClr val="FF0000"/>
                </a:solidFill>
              </a:rPr>
              <a:t>Вариант   3.</a:t>
            </a:r>
            <a:r>
              <a:rPr lang="ru-RU" sz="1600" b="1" dirty="0">
                <a:solidFill>
                  <a:prstClr val="black"/>
                </a:solidFill>
              </a:rPr>
              <a:t> ( для детей  4-5 лет).  </a:t>
            </a:r>
            <a:r>
              <a:rPr lang="ru-RU" sz="1600" b="1" dirty="0">
                <a:solidFill>
                  <a:srgbClr val="0070C0"/>
                </a:solidFill>
              </a:rPr>
              <a:t>«Лото памяти»</a:t>
            </a:r>
          </a:p>
          <a:p>
            <a:pPr lvl="0"/>
            <a:r>
              <a:rPr lang="ru-RU" sz="1600" b="1" dirty="0">
                <a:solidFill>
                  <a:prstClr val="black"/>
                </a:solidFill>
              </a:rPr>
              <a:t>Ведущий </a:t>
            </a:r>
            <a:r>
              <a:rPr lang="ru-RU" sz="1600" b="1" dirty="0" smtClean="0">
                <a:solidFill>
                  <a:prstClr val="black"/>
                </a:solidFill>
              </a:rPr>
              <a:t>разложил  ромашку с картинками и предлагает </a:t>
            </a:r>
            <a:r>
              <a:rPr lang="ru-RU" sz="1600" b="1" dirty="0">
                <a:solidFill>
                  <a:prstClr val="black"/>
                </a:solidFill>
              </a:rPr>
              <a:t>игрокам </a:t>
            </a:r>
            <a:r>
              <a:rPr lang="ru-RU" sz="1600" b="1" dirty="0" smtClean="0">
                <a:solidFill>
                  <a:prstClr val="black"/>
                </a:solidFill>
              </a:rPr>
              <a:t> вспомнить картинки по  заданному направлению по памяти. Затем </a:t>
            </a:r>
            <a:r>
              <a:rPr lang="ru-RU" sz="1600" b="1" dirty="0">
                <a:solidFill>
                  <a:prstClr val="black"/>
                </a:solidFill>
              </a:rPr>
              <a:t>все </a:t>
            </a:r>
            <a:r>
              <a:rPr lang="ru-RU" sz="1600" b="1" dirty="0" smtClean="0">
                <a:solidFill>
                  <a:prstClr val="black"/>
                </a:solidFill>
              </a:rPr>
              <a:t>картинки </a:t>
            </a:r>
            <a:r>
              <a:rPr lang="ru-RU" sz="1600" b="1" dirty="0">
                <a:solidFill>
                  <a:prstClr val="black"/>
                </a:solidFill>
              </a:rPr>
              <a:t>переворачиваются. Дети по очереди открывают по одной </a:t>
            </a:r>
            <a:r>
              <a:rPr lang="ru-RU" sz="1600" b="1" dirty="0" smtClean="0">
                <a:solidFill>
                  <a:prstClr val="black"/>
                </a:solidFill>
              </a:rPr>
              <a:t>картинке, если называют правильную картинку. Выигрывает </a:t>
            </a:r>
            <a:r>
              <a:rPr lang="ru-RU" sz="1600" b="1" dirty="0">
                <a:solidFill>
                  <a:prstClr val="black"/>
                </a:solidFill>
              </a:rPr>
              <a:t>игрок, первым , </a:t>
            </a:r>
            <a:r>
              <a:rPr lang="ru-RU" sz="1600" b="1" dirty="0" smtClean="0">
                <a:solidFill>
                  <a:prstClr val="black"/>
                </a:solidFill>
              </a:rPr>
              <a:t>получившим наибольшее число лепестков- картинок.</a:t>
            </a:r>
            <a:endParaRPr lang="ru-RU" sz="1600" b="1" dirty="0">
              <a:solidFill>
                <a:prstClr val="black"/>
              </a:solidFill>
            </a:endParaRPr>
          </a:p>
          <a:p>
            <a:pPr lvl="0"/>
            <a:r>
              <a:rPr lang="ru-RU" sz="1600" b="1" dirty="0">
                <a:solidFill>
                  <a:srgbClr val="FF0000"/>
                </a:solidFill>
              </a:rPr>
              <a:t>Вариант   4.</a:t>
            </a:r>
            <a:r>
              <a:rPr lang="ru-RU" sz="1600" b="1" dirty="0">
                <a:solidFill>
                  <a:prstClr val="black"/>
                </a:solidFill>
              </a:rPr>
              <a:t> ( для детей  5-7 лет).  </a:t>
            </a:r>
            <a:r>
              <a:rPr lang="ru-RU" sz="1600" b="1" dirty="0">
                <a:solidFill>
                  <a:srgbClr val="7030A0"/>
                </a:solidFill>
              </a:rPr>
              <a:t>«Поможем малышу в уборке»</a:t>
            </a:r>
          </a:p>
          <a:p>
            <a:pPr lvl="0"/>
            <a:r>
              <a:rPr lang="ru-RU" sz="1600" b="1" dirty="0">
                <a:solidFill>
                  <a:prstClr val="black"/>
                </a:solidFill>
              </a:rPr>
              <a:t>Дети  по очереди выкладывают карточки таким образом , чтобы карточки сложились в общую </a:t>
            </a:r>
            <a:r>
              <a:rPr lang="ru-RU" sz="1600" b="1" dirty="0" smtClean="0">
                <a:solidFill>
                  <a:prstClr val="black"/>
                </a:solidFill>
              </a:rPr>
              <a:t>картинку- ромашку.  Выигрывает  </a:t>
            </a:r>
            <a:r>
              <a:rPr lang="ru-RU" sz="1600" b="1" dirty="0">
                <a:solidFill>
                  <a:prstClr val="black"/>
                </a:solidFill>
              </a:rPr>
              <a:t>тот,  кто  </a:t>
            </a:r>
            <a:r>
              <a:rPr lang="ru-RU" sz="1600" b="1" dirty="0" smtClean="0">
                <a:solidFill>
                  <a:prstClr val="black"/>
                </a:solidFill>
              </a:rPr>
              <a:t>сможет </a:t>
            </a:r>
            <a:r>
              <a:rPr lang="ru-RU" sz="1600" b="1" dirty="0">
                <a:solidFill>
                  <a:prstClr val="black"/>
                </a:solidFill>
              </a:rPr>
              <a:t>сложить </a:t>
            </a:r>
            <a:r>
              <a:rPr lang="ru-RU" sz="1600" b="1" dirty="0" smtClean="0">
                <a:solidFill>
                  <a:prstClr val="black"/>
                </a:solidFill>
              </a:rPr>
              <a:t>ромашку, назвав наибольшее число орудий труда, начинающихся на один и тот же звук, необходимых для уборки помещения.</a:t>
            </a:r>
            <a:endParaRPr lang="ru-RU" sz="1600" b="1" dirty="0">
              <a:solidFill>
                <a:prstClr val="black"/>
              </a:solidFill>
            </a:endParaRPr>
          </a:p>
        </p:txBody>
      </p:sp>
    </p:spTree>
    <p:extLst>
      <p:ext uri="{BB962C8B-B14F-4D97-AF65-F5344CB8AC3E}">
        <p14:creationId xmlns:p14="http://schemas.microsoft.com/office/powerpoint/2010/main" val="1660709189"/>
      </p:ext>
    </p:extLst>
  </p:cSld>
  <p:clrMapOvr>
    <a:masterClrMapping/>
  </p:clrMapOvr>
  <p:transition spd="slow">
    <p:wheel spokes="8"/>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95936" y="58847"/>
            <a:ext cx="5040560" cy="6463308"/>
          </a:xfrm>
          <a:prstGeom prst="rect">
            <a:avLst/>
          </a:prstGeom>
        </p:spPr>
        <p:txBody>
          <a:bodyPr wrap="square">
            <a:spAutoFit/>
          </a:bodyPr>
          <a:lstStyle/>
          <a:p>
            <a:pPr algn="ctr"/>
            <a:r>
              <a:rPr lang="ru-RU" b="1" dirty="0">
                <a:solidFill>
                  <a:srgbClr val="39306F"/>
                </a:solidFill>
                <a:latin typeface="Trebuchet ms"/>
              </a:rPr>
              <a:t>Игра «Нарисуй своё настроение»</a:t>
            </a:r>
          </a:p>
          <a:p>
            <a:r>
              <a:rPr lang="ru-RU" dirty="0">
                <a:solidFill>
                  <a:srgbClr val="00B050"/>
                </a:solidFill>
                <a:latin typeface="Helvetica Neue"/>
              </a:rPr>
              <a:t>Дидактическая задача</a:t>
            </a:r>
            <a:r>
              <a:rPr lang="ru-RU" dirty="0">
                <a:solidFill>
                  <a:srgbClr val="000000"/>
                </a:solidFill>
                <a:latin typeface="Helvetica Neue"/>
              </a:rPr>
              <a:t>: упражнять детей в умении понять своё настроение учить выражать его в определенном символе: солнышко (радость), тучка (грусть), нотка (веселость). Игровое правило: рисовать только один символ.</a:t>
            </a:r>
            <a:r>
              <a:rPr lang="ru-RU" dirty="0"/>
              <a:t/>
            </a:r>
            <a:br>
              <a:rPr lang="ru-RU" dirty="0"/>
            </a:br>
            <a:r>
              <a:rPr lang="ru-RU" dirty="0">
                <a:solidFill>
                  <a:srgbClr val="FF0000"/>
                </a:solidFill>
                <a:latin typeface="Helvetica Neue"/>
              </a:rPr>
              <a:t>Игровые действия</a:t>
            </a:r>
            <a:r>
              <a:rPr lang="ru-RU" dirty="0">
                <a:solidFill>
                  <a:srgbClr val="000000"/>
                </a:solidFill>
                <a:latin typeface="Helvetica Neue"/>
              </a:rPr>
              <a:t>: рисование определенного символа настроения в соответствующем дне недели. </a:t>
            </a:r>
            <a:r>
              <a:rPr lang="ru-RU" dirty="0"/>
              <a:t/>
            </a:r>
            <a:br>
              <a:rPr lang="ru-RU" dirty="0"/>
            </a:br>
            <a:r>
              <a:rPr lang="ru-RU" b="1" dirty="0">
                <a:solidFill>
                  <a:srgbClr val="00B0F0"/>
                </a:solidFill>
                <a:latin typeface="Helvetica Neue"/>
              </a:rPr>
              <a:t>Ход игры.</a:t>
            </a:r>
            <a:r>
              <a:rPr lang="ru-RU" dirty="0">
                <a:solidFill>
                  <a:srgbClr val="00B0F0"/>
                </a:solidFill>
              </a:rPr>
              <a:t/>
            </a:r>
            <a:br>
              <a:rPr lang="ru-RU" dirty="0">
                <a:solidFill>
                  <a:srgbClr val="00B0F0"/>
                </a:solidFill>
              </a:rPr>
            </a:br>
            <a:r>
              <a:rPr lang="ru-RU" dirty="0">
                <a:solidFill>
                  <a:srgbClr val="000000"/>
                </a:solidFill>
                <a:latin typeface="Helvetica Neue"/>
              </a:rPr>
              <a:t>Ребенок, определив свое настроение, выбирает определенный символ: солнышко (радость), нотка (веселость), тучка (грусть). Затем берет фломастер нужного цвета: желтый (солнышко), синий (тучка), красный (нотка) и рисует свой выбранный символ в определенном месте (напротив своей фотографии), в соответствующем дне недели. Дети рисуют свое настроение каждый день в любое время дня, когда им захочется. Ребенку необходимо правильно отобразить своё настроение.</a:t>
            </a:r>
            <a:endParaRPr lang="ru-RU" dirty="0"/>
          </a:p>
        </p:txBody>
      </p:sp>
      <p:pic>
        <p:nvPicPr>
          <p:cNvPr id="1026" name="Picture 2" descr="http://i022.radikal.ru/1104/04/f49563a61dc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1"/>
            <a:ext cx="3744416" cy="5685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738365"/>
      </p:ext>
    </p:extLst>
  </p:cSld>
  <p:clrMapOvr>
    <a:masterClrMapping/>
  </p:clrMapOvr>
  <p:transition spd="slow">
    <p:wheel spokes="8"/>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0"/>
            <a:ext cx="8640960" cy="1323439"/>
          </a:xfrm>
          <a:prstGeom prst="rect">
            <a:avLst/>
          </a:prstGeom>
          <a:noFill/>
        </p:spPr>
        <p:txBody>
          <a:bodyPr wrap="square" rtlCol="0">
            <a:spAutoFit/>
          </a:bodyPr>
          <a:lstStyle/>
          <a:p>
            <a:pPr algn="ctr"/>
            <a:r>
              <a:rPr lang="ru-RU" sz="8000" b="1" dirty="0" smtClean="0">
                <a:solidFill>
                  <a:srgbClr val="0000FF"/>
                </a:solidFill>
                <a:latin typeface="Monotype Corsiva" pitchFamily="66" charset="0"/>
              </a:rPr>
              <a:t>Подвижные игры</a:t>
            </a:r>
            <a:endParaRPr lang="ru-RU" sz="8000" b="1" dirty="0">
              <a:solidFill>
                <a:srgbClr val="0000FF"/>
              </a:solidFill>
              <a:latin typeface="Monotype Corsiva" pitchFamily="66" charset="0"/>
            </a:endParaRPr>
          </a:p>
        </p:txBody>
      </p:sp>
      <p:pic>
        <p:nvPicPr>
          <p:cNvPr id="6" name="Picture 2" descr="C:\Documents and Settings\Admin.MICROSOF-A09869\Мои документы\Детский сад\Фото утренник весна 2016\Новая папка\май 2016 96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5" y="2867776"/>
            <a:ext cx="4292594" cy="3513552"/>
          </a:xfrm>
          <a:prstGeom prst="rect">
            <a:avLst/>
          </a:prstGeom>
          <a:noFill/>
          <a:extLst/>
        </p:spPr>
      </p:pic>
      <p:pic>
        <p:nvPicPr>
          <p:cNvPr id="5" name="Рисунок 4" descr="C:\Documents and Settings\Admin.MICROSOF-A09869\Мои документы\Детский сад\Фото утренник весна 2016\Новая папка\май 2016 98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093409"/>
            <a:ext cx="3962303" cy="3315970"/>
          </a:xfrm>
          <a:prstGeom prst="rect">
            <a:avLst/>
          </a:prstGeom>
          <a:noFill/>
          <a:ln>
            <a:noFill/>
          </a:ln>
        </p:spPr>
      </p:pic>
    </p:spTree>
  </p:cSld>
  <p:clrMapOvr>
    <a:masterClrMapping/>
  </p:clrMapOvr>
  <p:transition spd="slow">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58847"/>
            <a:ext cx="7848872" cy="5909310"/>
          </a:xfrm>
          <a:prstGeom prst="rect">
            <a:avLst/>
          </a:prstGeom>
        </p:spPr>
        <p:txBody>
          <a:bodyPr wrap="square">
            <a:spAutoFit/>
          </a:bodyPr>
          <a:lstStyle/>
          <a:p>
            <a:r>
              <a:rPr lang="ru-RU" b="1" dirty="0">
                <a:solidFill>
                  <a:srgbClr val="FF0000"/>
                </a:solidFill>
              </a:rPr>
              <a:t>Цель:</a:t>
            </a:r>
            <a:endParaRPr lang="ru-RU" dirty="0">
              <a:solidFill>
                <a:srgbClr val="FF0000"/>
              </a:solidFill>
            </a:endParaRPr>
          </a:p>
          <a:p>
            <a:r>
              <a:rPr lang="ru-RU" dirty="0"/>
              <a:t>Воспитывать в детях доброе отношение  друг к  другу, проявлять заботу о товарищах. Учить  достигать целей не любой ценой, а  действуя  в  команде.</a:t>
            </a:r>
          </a:p>
          <a:p>
            <a:r>
              <a:rPr lang="ru-RU" dirty="0"/>
              <a:t> </a:t>
            </a:r>
          </a:p>
          <a:p>
            <a:r>
              <a:rPr lang="ru-RU" dirty="0" smtClean="0">
                <a:solidFill>
                  <a:srgbClr val="0000FF"/>
                </a:solidFill>
              </a:rPr>
              <a:t>Задача:</a:t>
            </a:r>
            <a:endParaRPr lang="ru-RU" dirty="0">
              <a:solidFill>
                <a:srgbClr val="0000FF"/>
              </a:solidFill>
            </a:endParaRPr>
          </a:p>
          <a:p>
            <a:r>
              <a:rPr lang="ru-RU" dirty="0"/>
              <a:t>Воспитание у дошкольников нравственно-волевых качеств: самостоятельности, организованности, настойчивости, ответственности, дисциплинированности</a:t>
            </a:r>
            <a:r>
              <a:rPr lang="ru-RU" dirty="0" smtClean="0"/>
              <a:t>.</a:t>
            </a:r>
          </a:p>
          <a:p>
            <a:endParaRPr lang="ru-RU" dirty="0"/>
          </a:p>
          <a:p>
            <a:r>
              <a:rPr lang="ru-RU" dirty="0">
                <a:solidFill>
                  <a:srgbClr val="00B050"/>
                </a:solidFill>
              </a:rPr>
              <a:t>Вариант 1.</a:t>
            </a:r>
          </a:p>
          <a:p>
            <a:r>
              <a:rPr lang="ru-RU" dirty="0">
                <a:solidFill>
                  <a:srgbClr val="FF0000"/>
                </a:solidFill>
              </a:rPr>
              <a:t>Материалы:</a:t>
            </a:r>
            <a:r>
              <a:rPr lang="ru-RU" dirty="0"/>
              <a:t> градусник.</a:t>
            </a:r>
          </a:p>
          <a:p>
            <a:r>
              <a:rPr lang="ru-RU" dirty="0"/>
              <a:t>Ход игры:  Играющие дети передают друг другу градусник, замеряя температуру больной зверюшке. Победит команда, первая закончившая эстафету</a:t>
            </a:r>
            <a:r>
              <a:rPr lang="ru-RU" dirty="0" smtClean="0"/>
              <a:t>.</a:t>
            </a:r>
          </a:p>
          <a:p>
            <a:endParaRPr lang="ru-RU" dirty="0"/>
          </a:p>
          <a:p>
            <a:r>
              <a:rPr lang="ru-RU" dirty="0">
                <a:solidFill>
                  <a:srgbClr val="00B050"/>
                </a:solidFill>
              </a:rPr>
              <a:t>Вариант 2.</a:t>
            </a:r>
          </a:p>
          <a:p>
            <a:r>
              <a:rPr lang="ru-RU" dirty="0">
                <a:solidFill>
                  <a:srgbClr val="FF0000"/>
                </a:solidFill>
              </a:rPr>
              <a:t>Материалы:</a:t>
            </a:r>
            <a:r>
              <a:rPr lang="ru-RU" dirty="0"/>
              <a:t> пустое пластмассовое ведерко.</a:t>
            </a:r>
          </a:p>
          <a:p>
            <a:r>
              <a:rPr lang="ru-RU" dirty="0"/>
              <a:t>Ход игры:  Играющие дети передают друг другу ведерко, подражая выливающейся воде в тазик. Победит команда, первая закончившая эстафету.</a:t>
            </a:r>
          </a:p>
          <a:p>
            <a:r>
              <a:rPr lang="ru-RU" dirty="0"/>
              <a:t> </a:t>
            </a:r>
          </a:p>
        </p:txBody>
      </p:sp>
    </p:spTree>
    <p:extLst>
      <p:ext uri="{BB962C8B-B14F-4D97-AF65-F5344CB8AC3E}">
        <p14:creationId xmlns:p14="http://schemas.microsoft.com/office/powerpoint/2010/main" val="2381769165"/>
      </p:ext>
    </p:extLst>
  </p:cSld>
  <p:clrMapOvr>
    <a:masterClrMapping/>
  </p:clrMapOvr>
  <p:transition spd="slow">
    <p:wheel spokes="8"/>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0"/>
            <a:ext cx="8892480" cy="1107996"/>
          </a:xfrm>
          <a:prstGeom prst="rect">
            <a:avLst/>
          </a:prstGeom>
          <a:noFill/>
        </p:spPr>
        <p:txBody>
          <a:bodyPr wrap="square" rtlCol="0">
            <a:spAutoFit/>
          </a:bodyPr>
          <a:lstStyle/>
          <a:p>
            <a:r>
              <a:rPr lang="ru-RU" sz="6600" b="1" dirty="0" smtClean="0">
                <a:solidFill>
                  <a:srgbClr val="0000FF"/>
                </a:solidFill>
                <a:latin typeface="Monotype Corsiva" pitchFamily="66" charset="0"/>
              </a:rPr>
              <a:t>Театрализованные игры</a:t>
            </a:r>
            <a:endParaRPr lang="ru-RU" sz="6600" b="1" dirty="0">
              <a:solidFill>
                <a:srgbClr val="0000FF"/>
              </a:solidFill>
              <a:latin typeface="Monotype Corsiva" pitchFamily="66" charset="0"/>
            </a:endParaRPr>
          </a:p>
        </p:txBody>
      </p:sp>
      <p:pic>
        <p:nvPicPr>
          <p:cNvPr id="3074" name="Picture 2" descr="http://www.maam.ru/upload/blogs/detsad-240369-14221270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2101850"/>
            <a:ext cx="3960441" cy="40290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maam.ru/upload/blogs/23ae044719ce8e86bcff4fdb099bda4a.p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101850"/>
            <a:ext cx="4572000" cy="4029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0"/>
            <a:ext cx="8208912" cy="6524863"/>
          </a:xfrm>
          <a:prstGeom prst="rect">
            <a:avLst/>
          </a:prstGeom>
          <a:noFill/>
        </p:spPr>
        <p:txBody>
          <a:bodyPr wrap="square" rtlCol="0">
            <a:spAutoFit/>
          </a:bodyPr>
          <a:lstStyle/>
          <a:p>
            <a:pPr algn="ctr" fontAlgn="base"/>
            <a:r>
              <a:rPr lang="ru-RU" sz="4000" b="1" dirty="0" smtClean="0">
                <a:latin typeface="Monotype Corsiva" pitchFamily="66" charset="0"/>
              </a:rPr>
              <a:t>«Без игры нет и не может быть</a:t>
            </a:r>
          </a:p>
          <a:p>
            <a:pPr algn="ctr" fontAlgn="base"/>
            <a:r>
              <a:rPr lang="ru-RU" sz="4000" b="1" dirty="0" smtClean="0">
                <a:latin typeface="Monotype Corsiva" pitchFamily="66" charset="0"/>
              </a:rPr>
              <a:t>полноценного развития. </a:t>
            </a:r>
          </a:p>
          <a:p>
            <a:pPr algn="ctr" fontAlgn="base"/>
            <a:r>
              <a:rPr lang="ru-RU" sz="4000" b="1" dirty="0" smtClean="0">
                <a:latin typeface="Monotype Corsiva" pitchFamily="66" charset="0"/>
              </a:rPr>
              <a:t>Игра – это огромное светлое окно,</a:t>
            </a:r>
          </a:p>
          <a:p>
            <a:pPr algn="ctr" fontAlgn="base"/>
            <a:r>
              <a:rPr lang="ru-RU" sz="4000" b="1" dirty="0" smtClean="0">
                <a:latin typeface="Monotype Corsiva" pitchFamily="66" charset="0"/>
              </a:rPr>
              <a:t>через которое в духовный мир ребенка</a:t>
            </a:r>
          </a:p>
          <a:p>
            <a:pPr algn="ctr" fontAlgn="base"/>
            <a:r>
              <a:rPr lang="ru-RU" sz="4000" b="1" dirty="0" smtClean="0">
                <a:latin typeface="Monotype Corsiva" pitchFamily="66" charset="0"/>
              </a:rPr>
              <a:t>вливается живительный поток</a:t>
            </a:r>
          </a:p>
          <a:p>
            <a:pPr algn="ctr" fontAlgn="base"/>
            <a:r>
              <a:rPr lang="ru-RU" sz="4000" b="1" dirty="0" smtClean="0">
                <a:latin typeface="Monotype Corsiva" pitchFamily="66" charset="0"/>
              </a:rPr>
              <a:t>представлений, понятий.</a:t>
            </a:r>
          </a:p>
          <a:p>
            <a:pPr algn="ctr" fontAlgn="base"/>
            <a:r>
              <a:rPr lang="ru-RU" sz="4000" b="1" dirty="0" smtClean="0">
                <a:latin typeface="Monotype Corsiva" pitchFamily="66" charset="0"/>
              </a:rPr>
              <a:t>Игра – это искра, зажигающая</a:t>
            </a:r>
          </a:p>
          <a:p>
            <a:pPr algn="ctr" fontAlgn="base"/>
            <a:r>
              <a:rPr lang="ru-RU" sz="4000" b="1" dirty="0" smtClean="0">
                <a:latin typeface="Monotype Corsiva" pitchFamily="66" charset="0"/>
              </a:rPr>
              <a:t>огонёк пытливости и любознательности».</a:t>
            </a:r>
            <a:r>
              <a:rPr lang="ru-RU" sz="4000" dirty="0" smtClean="0">
                <a:latin typeface="Monotype Corsiva" pitchFamily="66" charset="0"/>
              </a:rPr>
              <a:t/>
            </a:r>
            <a:br>
              <a:rPr lang="ru-RU" sz="4000" dirty="0" smtClean="0">
                <a:latin typeface="Monotype Corsiva" pitchFamily="66" charset="0"/>
              </a:rPr>
            </a:br>
            <a:r>
              <a:rPr lang="ru-RU" sz="4000" dirty="0" smtClean="0">
                <a:latin typeface="Monotype Corsiva" pitchFamily="66" charset="0"/>
              </a:rPr>
              <a:t> </a:t>
            </a:r>
          </a:p>
          <a:p>
            <a:pPr algn="r" fontAlgn="base"/>
            <a:r>
              <a:rPr lang="ru-RU" i="1" dirty="0" smtClean="0">
                <a:latin typeface="Times New Roman" pitchFamily="18" charset="0"/>
                <a:cs typeface="Times New Roman" pitchFamily="18" charset="0"/>
              </a:rPr>
              <a:t>Василий Александрович Сухомлинский</a:t>
            </a:r>
            <a:endParaRPr lang="ru-RU" i="1" dirty="0">
              <a:latin typeface="Times New Roman" pitchFamily="18" charset="0"/>
              <a:cs typeface="Times New Roman" pitchFamily="18" charset="0"/>
            </a:endParaRPr>
          </a:p>
        </p:txBody>
      </p:sp>
    </p:spTree>
  </p:cSld>
  <p:clrMapOvr>
    <a:masterClrMapping/>
  </p:clrMapOvr>
  <p:transition spd="slow">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www.maam.ru/upload/blogs/0b8db418af3a388e388a4c1d3a046a40.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16632"/>
            <a:ext cx="3790950" cy="4824535"/>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descr="C:\Documents and Settings\Admin.MICROSOF-A09869\Мои документы\Детский сад\Фото утренник весна 2016\Новая папка\май 2016 95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176" y="2420888"/>
            <a:ext cx="4439285" cy="4176464"/>
          </a:xfrm>
          <a:prstGeom prst="rect">
            <a:avLst/>
          </a:prstGeom>
          <a:noFill/>
          <a:ln>
            <a:noFill/>
          </a:ln>
        </p:spPr>
      </p:pic>
    </p:spTree>
  </p:cSld>
  <p:clrMapOvr>
    <a:masterClrMapping/>
  </p:clrMapOvr>
  <p:transition spd="slow">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Admin.MICROSOF-A09869\Мои документы\Детский сад\Утренники 2016г. средняя группа\Светлана Васильевна  утренник 2016г. мамам\DSC054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60649"/>
            <a:ext cx="3960440" cy="280831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op-bal.ru/pars_docs/refs/58/57762/57762_html_36cd96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7" y="3068961"/>
            <a:ext cx="4176465" cy="36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568952" cy="1107996"/>
          </a:xfrm>
          <a:prstGeom prst="rect">
            <a:avLst/>
          </a:prstGeom>
          <a:noFill/>
        </p:spPr>
        <p:txBody>
          <a:bodyPr wrap="square" rtlCol="0">
            <a:spAutoFit/>
          </a:bodyPr>
          <a:lstStyle/>
          <a:p>
            <a:pPr algn="ctr"/>
            <a:r>
              <a:rPr lang="ru-RU" sz="6600" b="1" dirty="0" smtClean="0">
                <a:solidFill>
                  <a:srgbClr val="0000FF"/>
                </a:solidFill>
                <a:latin typeface="Monotype Corsiva" pitchFamily="66" charset="0"/>
              </a:rPr>
              <a:t>Строительная</a:t>
            </a:r>
            <a:endParaRPr lang="ru-RU" sz="6600" b="1" dirty="0">
              <a:solidFill>
                <a:srgbClr val="0000FF"/>
              </a:solidFill>
              <a:latin typeface="Monotype Corsiva" pitchFamily="66" charset="0"/>
            </a:endParaRPr>
          </a:p>
        </p:txBody>
      </p:sp>
      <p:pic>
        <p:nvPicPr>
          <p:cNvPr id="3" name="Рисунок 2" descr="301265_original.jpg"/>
          <p:cNvPicPr>
            <a:picLocks noChangeAspect="1"/>
          </p:cNvPicPr>
          <p:nvPr/>
        </p:nvPicPr>
        <p:blipFill>
          <a:blip r:embed="rId2" cstate="print"/>
          <a:stretch>
            <a:fillRect/>
          </a:stretch>
        </p:blipFill>
        <p:spPr>
          <a:xfrm>
            <a:off x="251520" y="1052736"/>
            <a:ext cx="4145732" cy="3096344"/>
          </a:xfrm>
          <a:prstGeom prst="rect">
            <a:avLst/>
          </a:prstGeom>
        </p:spPr>
      </p:pic>
      <p:pic>
        <p:nvPicPr>
          <p:cNvPr id="4" name="Рисунок 3" descr="detsad3.jpg"/>
          <p:cNvPicPr>
            <a:picLocks noChangeAspect="1"/>
          </p:cNvPicPr>
          <p:nvPr/>
        </p:nvPicPr>
        <p:blipFill>
          <a:blip r:embed="rId3" cstate="print"/>
          <a:stretch>
            <a:fillRect/>
          </a:stretch>
        </p:blipFill>
        <p:spPr>
          <a:xfrm>
            <a:off x="4499992" y="3429000"/>
            <a:ext cx="4400384" cy="3045891"/>
          </a:xfrm>
          <a:prstGeom prst="rect">
            <a:avLst/>
          </a:prstGeom>
        </p:spPr>
      </p:pic>
    </p:spTree>
  </p:cSld>
  <p:clrMapOvr>
    <a:masterClrMapping/>
  </p:clrMapOvr>
  <p:transition spd="slow">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6672"/>
            <a:ext cx="7416824" cy="6186309"/>
          </a:xfrm>
          <a:prstGeom prst="rect">
            <a:avLst/>
          </a:prstGeom>
        </p:spPr>
        <p:txBody>
          <a:bodyPr wrap="square">
            <a:spAutoFit/>
          </a:bodyPr>
          <a:lstStyle/>
          <a:p>
            <a:endParaRPr lang="ru-RU" b="1" dirty="0" smtClean="0"/>
          </a:p>
          <a:p>
            <a:r>
              <a:rPr lang="ru-RU" b="1" dirty="0" smtClean="0">
                <a:solidFill>
                  <a:srgbClr val="FF0000"/>
                </a:solidFill>
              </a:rPr>
              <a:t>Цель</a:t>
            </a:r>
            <a:r>
              <a:rPr lang="ru-RU" b="1" dirty="0">
                <a:solidFill>
                  <a:srgbClr val="FF0000"/>
                </a:solidFill>
              </a:rPr>
              <a:t>: </a:t>
            </a:r>
            <a:endParaRPr lang="ru-RU" dirty="0">
              <a:solidFill>
                <a:srgbClr val="FF0000"/>
              </a:solidFill>
            </a:endParaRPr>
          </a:p>
          <a:p>
            <a:r>
              <a:rPr lang="ru-RU" dirty="0"/>
              <a:t> Развитие нравственных качеств личности ребенка .</a:t>
            </a:r>
          </a:p>
          <a:p>
            <a:r>
              <a:rPr lang="ru-RU" b="1" dirty="0">
                <a:solidFill>
                  <a:srgbClr val="00B0F0"/>
                </a:solidFill>
              </a:rPr>
              <a:t>Задачи: </a:t>
            </a:r>
            <a:endParaRPr lang="ru-RU" dirty="0">
              <a:solidFill>
                <a:srgbClr val="00B0F0"/>
              </a:solidFill>
            </a:endParaRPr>
          </a:p>
          <a:p>
            <a:r>
              <a:rPr lang="ru-RU" dirty="0"/>
              <a:t> Формирование духовно-нравственного отношения и чувства сопричастности к культурному наследию; уважение к своей нации, понимание своих национальных особенностей; формирование чувства собственного достоинства как представителя своего народа и толерантного отношения к представителям других национальностей (к сверстникам, их родителям, соседям и другим людям), закреплять знания о  родном городе, посёлке.</a:t>
            </a:r>
          </a:p>
          <a:p>
            <a:r>
              <a:rPr lang="ru-RU" dirty="0"/>
              <a:t> </a:t>
            </a:r>
          </a:p>
          <a:p>
            <a:r>
              <a:rPr lang="ru-RU" dirty="0"/>
              <a:t> </a:t>
            </a:r>
            <a:r>
              <a:rPr lang="ru-RU" dirty="0" smtClean="0">
                <a:solidFill>
                  <a:srgbClr val="00B050"/>
                </a:solidFill>
              </a:rPr>
              <a:t>Вариант </a:t>
            </a:r>
            <a:r>
              <a:rPr lang="ru-RU" dirty="0">
                <a:solidFill>
                  <a:srgbClr val="00B050"/>
                </a:solidFill>
              </a:rPr>
              <a:t>1. (дети до 5 лет).</a:t>
            </a:r>
          </a:p>
          <a:p>
            <a:r>
              <a:rPr lang="ru-RU" dirty="0"/>
              <a:t>Материалы: деревянные кубики.</a:t>
            </a:r>
          </a:p>
          <a:p>
            <a:r>
              <a:rPr lang="ru-RU" dirty="0"/>
              <a:t>Ход игры:  Играющие  дети  строят  из кубиков избушку для зайчика. Сравнивая дом, в  котором  они живут с домом прабабушки и сказочным домиком.</a:t>
            </a:r>
          </a:p>
          <a:p>
            <a:r>
              <a:rPr lang="ru-RU" dirty="0">
                <a:solidFill>
                  <a:srgbClr val="FF0000"/>
                </a:solidFill>
              </a:rPr>
              <a:t>Вариант 2. (дети от 5 до 7 лет).</a:t>
            </a:r>
          </a:p>
          <a:p>
            <a:r>
              <a:rPr lang="ru-RU" dirty="0"/>
              <a:t>Материалы: пластмассовый конструктор, деревянные кубики.</a:t>
            </a:r>
          </a:p>
          <a:p>
            <a:r>
              <a:rPr lang="ru-RU" dirty="0"/>
              <a:t>Ход игры:  Играющие дети строят современные многоэтажные дома сравнивая их с теремом, культовыми сооружениями (соборами, церквями), их внешним видом и украшениями.</a:t>
            </a:r>
          </a:p>
        </p:txBody>
      </p:sp>
    </p:spTree>
    <p:extLst>
      <p:ext uri="{BB962C8B-B14F-4D97-AF65-F5344CB8AC3E}">
        <p14:creationId xmlns:p14="http://schemas.microsoft.com/office/powerpoint/2010/main" val="3495800258"/>
      </p:ext>
    </p:extLst>
  </p:cSld>
  <p:clrMapOvr>
    <a:masterClrMapping/>
  </p:clrMapOvr>
  <p:transition spd="slow">
    <p:wheel spokes="8"/>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251639"/>
            <a:ext cx="8496944" cy="7109639"/>
          </a:xfrm>
          <a:prstGeom prst="rect">
            <a:avLst/>
          </a:prstGeom>
          <a:noFill/>
        </p:spPr>
        <p:txBody>
          <a:bodyPr wrap="square" rtlCol="0">
            <a:spAutoFit/>
          </a:bodyPr>
          <a:lstStyle/>
          <a:p>
            <a:pPr algn="ctr"/>
            <a:r>
              <a:rPr lang="ru-RU" sz="9600" b="1" dirty="0" smtClean="0">
                <a:solidFill>
                  <a:srgbClr val="0000FF"/>
                </a:solidFill>
                <a:latin typeface="Monotype Corsiva" pitchFamily="66" charset="0"/>
              </a:rPr>
              <a:t>Вывод</a:t>
            </a:r>
            <a:r>
              <a:rPr lang="ru-RU" sz="9600" dirty="0" smtClean="0">
                <a:solidFill>
                  <a:srgbClr val="0000FF"/>
                </a:solidFill>
                <a:latin typeface="Monotype Corsiva" pitchFamily="66" charset="0"/>
              </a:rPr>
              <a:t> </a:t>
            </a:r>
          </a:p>
          <a:p>
            <a:r>
              <a:rPr lang="ru-RU" sz="4000" b="1" dirty="0" smtClean="0">
                <a:latin typeface="Monotype Corsiva" pitchFamily="66" charset="0"/>
              </a:rPr>
              <a:t>Таким образом, игра, как ведущая деятельность дошкольника имеет важнейшее значение в формировании личности. Каждый вид игры дидактическая, строительная, сюжетно-ролевая, подвижная или театрализованная, оказывает огромное влияние на духовно-нравственное развитие ребенка.</a:t>
            </a:r>
            <a:endParaRPr lang="ru-RU" sz="4000" b="1" dirty="0">
              <a:latin typeface="Monotype Corsiva" pitchFamily="66" charset="0"/>
            </a:endParaRPr>
          </a:p>
        </p:txBody>
      </p:sp>
      <p:sp>
        <p:nvSpPr>
          <p:cNvPr id="3075" name="Rectangle 3"/>
          <p:cNvSpPr>
            <a:spLocks noChangeArrowheads="1"/>
          </p:cNvSpPr>
          <p:nvPr/>
        </p:nvSpPr>
        <p:spPr bwMode="auto">
          <a:xfrm>
            <a:off x="827584" y="1657661"/>
            <a:ext cx="777686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908720"/>
            <a:ext cx="7200800" cy="4093428"/>
          </a:xfrm>
          <a:prstGeom prst="rect">
            <a:avLst/>
          </a:prstGeom>
          <a:noFill/>
        </p:spPr>
        <p:txBody>
          <a:bodyPr wrap="square" rtlCol="0">
            <a:spAutoFit/>
          </a:bodyPr>
          <a:lstStyle/>
          <a:p>
            <a:pPr algn="ctr"/>
            <a:r>
              <a:rPr lang="ru-RU" sz="13000" b="1" dirty="0" smtClean="0">
                <a:solidFill>
                  <a:srgbClr val="0000FF"/>
                </a:solidFill>
                <a:latin typeface="Monotype Corsiva" pitchFamily="66" charset="0"/>
              </a:rPr>
              <a:t>Спасибо за внимание</a:t>
            </a:r>
            <a:endParaRPr lang="ru-RU" sz="13000" b="1" dirty="0">
              <a:solidFill>
                <a:srgbClr val="0000FF"/>
              </a:solidFill>
              <a:latin typeface="Monotype Corsiva" pitchFamily="66" charset="0"/>
            </a:endParaRPr>
          </a:p>
        </p:txBody>
      </p:sp>
    </p:spTree>
  </p:cSld>
  <p:clrMapOvr>
    <a:masterClrMapping/>
  </p:clrMapOvr>
  <p:transition spd="slow">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332656"/>
            <a:ext cx="7848872" cy="5447645"/>
          </a:xfrm>
          <a:prstGeom prst="rect">
            <a:avLst/>
          </a:prstGeom>
        </p:spPr>
        <p:txBody>
          <a:bodyPr wrap="square">
            <a:spAutoFit/>
          </a:bodyPr>
          <a:lstStyle/>
          <a:p>
            <a:pPr algn="ctr"/>
            <a:r>
              <a:rPr lang="ru-RU" dirty="0"/>
              <a:t>В воспитании </a:t>
            </a:r>
            <a:r>
              <a:rPr lang="ru-RU" dirty="0" smtClean="0"/>
              <a:t>благочестия Я.А. </a:t>
            </a:r>
            <a:r>
              <a:rPr lang="ru-RU" dirty="0"/>
              <a:t>Коменский выделяет три составляющих: формирование основ религиозных представлений; </a:t>
            </a:r>
            <a:endParaRPr lang="ru-RU" dirty="0" smtClean="0"/>
          </a:p>
          <a:p>
            <a:pPr algn="ctr"/>
            <a:r>
              <a:rPr lang="ru-RU" dirty="0" smtClean="0"/>
              <a:t>воспитание </a:t>
            </a:r>
            <a:r>
              <a:rPr lang="ru-RU" dirty="0"/>
              <a:t>чуткости и благодарности детского сердца; </a:t>
            </a:r>
            <a:endParaRPr lang="ru-RU" dirty="0" smtClean="0"/>
          </a:p>
          <a:p>
            <a:pPr algn="ctr"/>
            <a:r>
              <a:rPr lang="ru-RU" dirty="0" smtClean="0"/>
              <a:t>развитие </a:t>
            </a:r>
            <a:r>
              <a:rPr lang="ru-RU" dirty="0"/>
              <a:t>стремления жить духовной жизнью, исполнять заповеди. </a:t>
            </a:r>
            <a:endParaRPr lang="ru-RU" dirty="0" smtClean="0"/>
          </a:p>
          <a:p>
            <a:pPr algn="ctr"/>
            <a:r>
              <a:rPr lang="ru-RU" sz="2400" dirty="0" smtClean="0">
                <a:solidFill>
                  <a:srgbClr val="FF0066"/>
                </a:solidFill>
              </a:rPr>
              <a:t>Задачи </a:t>
            </a:r>
            <a:r>
              <a:rPr lang="ru-RU" sz="2400" dirty="0">
                <a:solidFill>
                  <a:srgbClr val="FF0066"/>
                </a:solidFill>
              </a:rPr>
              <a:t>нравственного воспитания</a:t>
            </a:r>
            <a:r>
              <a:rPr lang="ru-RU" dirty="0"/>
              <a:t> маленьких детей связываются с </a:t>
            </a:r>
            <a:r>
              <a:rPr lang="ru-RU" dirty="0" smtClean="0"/>
              <a:t>развитием добродетелей</a:t>
            </a:r>
            <a:r>
              <a:rPr lang="ru-RU" dirty="0"/>
              <a:t>, основы которых закладываются именно в дошкольном возрасте. </a:t>
            </a:r>
            <a:r>
              <a:rPr lang="ru-RU" dirty="0" smtClean="0"/>
              <a:t>Среди </a:t>
            </a:r>
            <a:r>
              <a:rPr lang="ru-RU" dirty="0"/>
              <a:t>этих добродетелей: </a:t>
            </a:r>
            <a:endParaRPr lang="ru-RU" dirty="0" smtClean="0"/>
          </a:p>
          <a:p>
            <a:pPr algn="ctr"/>
            <a:r>
              <a:rPr lang="ru-RU" sz="2400" b="1" dirty="0" smtClean="0">
                <a:solidFill>
                  <a:srgbClr val="00B050"/>
                </a:solidFill>
              </a:rPr>
              <a:t>умеренность</a:t>
            </a:r>
            <a:r>
              <a:rPr lang="ru-RU" sz="2400" b="1" dirty="0">
                <a:solidFill>
                  <a:srgbClr val="00B050"/>
                </a:solidFill>
              </a:rPr>
              <a:t>, опрятность, почтительность, послушание, правдивость, справедливость, любовь и благотворительность, трудолюбие, молчание, терпение, услужливость, приветливость, скромность. </a:t>
            </a:r>
            <a:endParaRPr lang="ru-RU" sz="2400" b="1" dirty="0" smtClean="0">
              <a:solidFill>
                <a:srgbClr val="00B050"/>
              </a:solidFill>
            </a:endParaRPr>
          </a:p>
          <a:p>
            <a:pPr algn="ctr"/>
            <a:r>
              <a:rPr lang="ru-RU" sz="2000" dirty="0" smtClean="0">
                <a:solidFill>
                  <a:srgbClr val="0000FF"/>
                </a:solidFill>
              </a:rPr>
              <a:t>В </a:t>
            </a:r>
            <a:r>
              <a:rPr lang="ru-RU" sz="2000" dirty="0">
                <a:solidFill>
                  <a:srgbClr val="0000FF"/>
                </a:solidFill>
              </a:rPr>
              <a:t>методическом арсенале духовно-нравственного воспитания, по Коменскому, пять основных позиций: 1) постоянный образец добродетели и благочестия со стороны взрослых; 2) ограждение детей от всего порочного; 3) своевременное и осторожное наставление; 4) умеренная дисциплина; 5) упражнение в делах благочестия, добром поведении, любви и благотворительности. </a:t>
            </a:r>
            <a:endParaRPr lang="ru-RU" sz="2000" b="1" dirty="0">
              <a:solidFill>
                <a:srgbClr val="0000FF"/>
              </a:solidFill>
            </a:endParaRPr>
          </a:p>
        </p:txBody>
      </p:sp>
    </p:spTree>
    <p:extLst>
      <p:ext uri="{BB962C8B-B14F-4D97-AF65-F5344CB8AC3E}">
        <p14:creationId xmlns:p14="http://schemas.microsoft.com/office/powerpoint/2010/main" val="399674668"/>
      </p:ext>
    </p:extLst>
  </p:cSld>
  <p:clrMapOvr>
    <a:masterClrMapping/>
  </p:clrMapOvr>
  <p:transition spd="slow">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640960" cy="6955750"/>
          </a:xfrm>
          <a:prstGeom prst="rect">
            <a:avLst/>
          </a:prstGeom>
          <a:noFill/>
        </p:spPr>
        <p:txBody>
          <a:bodyPr wrap="square" rtlCol="0">
            <a:spAutoFit/>
          </a:bodyPr>
          <a:lstStyle/>
          <a:p>
            <a:r>
              <a:rPr lang="ru-RU" sz="9600" b="1" dirty="0" smtClean="0">
                <a:solidFill>
                  <a:srgbClr val="0000FF"/>
                </a:solidFill>
                <a:latin typeface="Monotype Corsiva" pitchFamily="66" charset="0"/>
              </a:rPr>
              <a:t>Цель </a:t>
            </a:r>
            <a:r>
              <a:rPr lang="ru-RU" sz="3200" b="1" dirty="0" smtClean="0">
                <a:solidFill>
                  <a:srgbClr val="0000FF"/>
                </a:solidFill>
                <a:latin typeface="Monotype Corsiva" pitchFamily="66" charset="0"/>
              </a:rPr>
              <a:t>духовно-нравственного воспитания дошкольников: </a:t>
            </a:r>
            <a:r>
              <a:rPr lang="ru-RU" sz="4800" dirty="0" smtClean="0">
                <a:latin typeface="Monotype Corsiva" pitchFamily="66" charset="0"/>
              </a:rPr>
              <a:t>формировать у детей осознание, понимание добрых поступков. Учить анализировать, делать выводы. Отличать героев по поступкам. Формировать понятия положительного и отрицательного персонажа. </a:t>
            </a:r>
            <a:endParaRPr lang="ru-RU" sz="4800" dirty="0">
              <a:latin typeface="Monotype Corsiva" pitchFamily="66" charset="0"/>
            </a:endParaRPr>
          </a:p>
        </p:txBody>
      </p:sp>
    </p:spTree>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25360"/>
            <a:ext cx="8640960" cy="6832640"/>
          </a:xfrm>
          <a:prstGeom prst="rect">
            <a:avLst/>
          </a:prstGeom>
          <a:noFill/>
        </p:spPr>
        <p:txBody>
          <a:bodyPr wrap="square" rtlCol="0">
            <a:spAutoFit/>
          </a:bodyPr>
          <a:lstStyle/>
          <a:p>
            <a:pPr algn="ctr" fontAlgn="base"/>
            <a:r>
              <a:rPr lang="ru-RU" sz="5400" b="1" dirty="0" smtClean="0">
                <a:solidFill>
                  <a:srgbClr val="0000FF"/>
                </a:solidFill>
                <a:latin typeface="Monotype Corsiva" pitchFamily="66" charset="0"/>
              </a:rPr>
              <a:t>Задачи:</a:t>
            </a:r>
          </a:p>
          <a:p>
            <a:pPr fontAlgn="base"/>
            <a:r>
              <a:rPr lang="ru-RU" sz="2400" dirty="0" smtClean="0">
                <a:latin typeface="Monotype Corsiva" pitchFamily="66" charset="0"/>
              </a:rPr>
              <a:t>-- Воспитывать дружеские взаимоотношения между детьми, привычку играть, трудиться, заниматься сообща; формировать умение договариваться, помогать друг другу; стремление радовать старших хорошими поступками.</a:t>
            </a:r>
          </a:p>
          <a:p>
            <a:pPr fontAlgn="base"/>
            <a:r>
              <a:rPr lang="ru-RU" sz="2400" dirty="0" smtClean="0">
                <a:latin typeface="Monotype Corsiva" pitchFamily="66" charset="0"/>
              </a:rPr>
              <a:t>-- Воспитывать уважительное отношение к окружающим людям. </a:t>
            </a:r>
          </a:p>
          <a:p>
            <a:pPr fontAlgn="base"/>
            <a:r>
              <a:rPr lang="ru-RU" sz="2400" dirty="0" smtClean="0">
                <a:latin typeface="Monotype Corsiva" pitchFamily="66" charset="0"/>
              </a:rPr>
              <a:t>-- Формировать такие качества, как отзывчивость, справедливость и скромность.</a:t>
            </a:r>
          </a:p>
          <a:p>
            <a:pPr fontAlgn="base"/>
            <a:r>
              <a:rPr lang="ru-RU" sz="2400" dirty="0" smtClean="0">
                <a:latin typeface="Monotype Corsiva" pitchFamily="66" charset="0"/>
              </a:rPr>
              <a:t>-- Обогащать словарь формулами словесной вежливости: «здравствуйте», «до свидания», «пожалуйста», «извините», «спасибо» и т.д.</a:t>
            </a:r>
          </a:p>
          <a:p>
            <a:pPr fontAlgn="base"/>
            <a:r>
              <a:rPr lang="ru-RU" sz="2400" dirty="0" smtClean="0">
                <a:latin typeface="Monotype Corsiva" pitchFamily="66" charset="0"/>
              </a:rPr>
              <a:t>-- Развивать в мальчиках и девочках качества, свойственные их полу (у мальчиков – стремление  помочь девочкам, уступить место, подать стул, пропустить вперед себя в дверь; у девочек – скромность, заботу о других).</a:t>
            </a:r>
          </a:p>
          <a:p>
            <a:pPr fontAlgn="base"/>
            <a:r>
              <a:rPr lang="ru-RU" sz="2400" dirty="0" smtClean="0">
                <a:latin typeface="Monotype Corsiva" pitchFamily="66" charset="0"/>
              </a:rPr>
              <a:t>-- Воспитывать желание познавать культуру своего народа (через сказки, пословицы, поговорки, произведения народного декоративного творчества), формировать бережное отношение к ней.</a:t>
            </a:r>
          </a:p>
        </p:txBody>
      </p:sp>
    </p:spTree>
  </p:cSld>
  <p:clrMapOvr>
    <a:masterClrMapping/>
  </p:clrMapOvr>
  <p:transition spd="slow">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6672"/>
            <a:ext cx="8064896" cy="1938992"/>
          </a:xfrm>
          <a:prstGeom prst="rect">
            <a:avLst/>
          </a:prstGeom>
          <a:noFill/>
        </p:spPr>
        <p:txBody>
          <a:bodyPr wrap="square" rtlCol="0">
            <a:spAutoFit/>
          </a:bodyPr>
          <a:lstStyle/>
          <a:p>
            <a:pPr algn="ctr"/>
            <a:r>
              <a:rPr lang="ru-RU" sz="4000" b="1" dirty="0" smtClean="0">
                <a:solidFill>
                  <a:srgbClr val="0000FF"/>
                </a:solidFill>
                <a:latin typeface="Monotype Corsiva" pitchFamily="66" charset="0"/>
              </a:rPr>
              <a:t>Игра </a:t>
            </a:r>
            <a:r>
              <a:rPr lang="ru-RU" sz="4000" b="1" dirty="0" smtClean="0">
                <a:latin typeface="Monotype Corsiva" pitchFamily="66" charset="0"/>
              </a:rPr>
              <a:t>– одно  из наиболее эффективных средств духовно-нравственного воспитания дошкольника .</a:t>
            </a:r>
            <a:endParaRPr lang="ru-RU" sz="4000" b="1" dirty="0">
              <a:latin typeface="Monotype Corsiva" pitchFamily="66" charset="0"/>
            </a:endParaRPr>
          </a:p>
        </p:txBody>
      </p:sp>
      <p:pic>
        <p:nvPicPr>
          <p:cNvPr id="1030" name="Picture 6" descr="http://www.toyway.ru/upload/iblock/3ed/3ed71af82d85a63b4559e054434d2ae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564904"/>
            <a:ext cx="5040560" cy="3384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0"/>
            <a:ext cx="8640960" cy="7663636"/>
          </a:xfrm>
          <a:prstGeom prst="rect">
            <a:avLst/>
          </a:prstGeom>
          <a:noFill/>
        </p:spPr>
        <p:txBody>
          <a:bodyPr wrap="square" rtlCol="0">
            <a:spAutoFit/>
          </a:bodyPr>
          <a:lstStyle/>
          <a:p>
            <a:pPr algn="ctr"/>
            <a:r>
              <a:rPr lang="ru-RU" sz="9600" b="1" dirty="0" smtClean="0">
                <a:solidFill>
                  <a:srgbClr val="0000FF"/>
                </a:solidFill>
                <a:latin typeface="Monotype Corsiva" pitchFamily="66" charset="0"/>
              </a:rPr>
              <a:t>Виды игр</a:t>
            </a:r>
          </a:p>
          <a:p>
            <a:pPr algn="just"/>
            <a:r>
              <a:rPr lang="ru-RU" sz="6600" b="1" dirty="0" smtClean="0">
                <a:latin typeface="Monotype Corsiva" pitchFamily="66" charset="0"/>
              </a:rPr>
              <a:t>-сюжетно–ролевые игры</a:t>
            </a:r>
          </a:p>
          <a:p>
            <a:pPr algn="just"/>
            <a:r>
              <a:rPr lang="ru-RU" sz="6600" b="1" dirty="0" smtClean="0">
                <a:latin typeface="Monotype Corsiva" pitchFamily="66" charset="0"/>
              </a:rPr>
              <a:t>-дидактические игры</a:t>
            </a:r>
          </a:p>
          <a:p>
            <a:pPr algn="just"/>
            <a:r>
              <a:rPr lang="ru-RU" sz="6600" b="1" dirty="0" smtClean="0">
                <a:latin typeface="Monotype Corsiva" pitchFamily="66" charset="0"/>
              </a:rPr>
              <a:t>-подвижные игры</a:t>
            </a:r>
          </a:p>
          <a:p>
            <a:pPr algn="just">
              <a:buFontTx/>
              <a:buChar char="-"/>
            </a:pPr>
            <a:r>
              <a:rPr lang="ru-RU" sz="6600" b="1" dirty="0" smtClean="0">
                <a:latin typeface="Monotype Corsiva" pitchFamily="66" charset="0"/>
              </a:rPr>
              <a:t>театрализованные игры</a:t>
            </a:r>
          </a:p>
          <a:p>
            <a:pPr algn="just"/>
            <a:r>
              <a:rPr lang="ru-RU" sz="6600" b="1" dirty="0" smtClean="0">
                <a:latin typeface="Monotype Corsiva" pitchFamily="66" charset="0"/>
              </a:rPr>
              <a:t>- строительные</a:t>
            </a:r>
          </a:p>
          <a:p>
            <a:pPr algn="just"/>
            <a:endParaRPr lang="ru-RU" sz="6600" dirty="0">
              <a:latin typeface="Monotype Corsiva" pitchFamily="66" charset="0"/>
            </a:endParaRPr>
          </a:p>
        </p:txBody>
      </p:sp>
    </p:spTree>
  </p:cSld>
  <p:clrMapOvr>
    <a:masterClrMapping/>
  </p:clrMapOvr>
  <p:transition spd="slow">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0"/>
            <a:ext cx="8496944" cy="1200329"/>
          </a:xfrm>
          <a:prstGeom prst="rect">
            <a:avLst/>
          </a:prstGeom>
          <a:noFill/>
        </p:spPr>
        <p:txBody>
          <a:bodyPr wrap="square" rtlCol="0">
            <a:spAutoFit/>
          </a:bodyPr>
          <a:lstStyle/>
          <a:p>
            <a:r>
              <a:rPr lang="ru-RU" sz="7200" b="1" dirty="0" smtClean="0">
                <a:solidFill>
                  <a:srgbClr val="0000FF"/>
                </a:solidFill>
                <a:latin typeface="Monotype Corsiva" pitchFamily="66" charset="0"/>
              </a:rPr>
              <a:t>Сюжетно-ролевые игры</a:t>
            </a:r>
            <a:endParaRPr lang="ru-RU" sz="7200" b="1" dirty="0">
              <a:solidFill>
                <a:srgbClr val="0000FF"/>
              </a:solidFill>
              <a:latin typeface="Monotype Corsiva" pitchFamily="66" charset="0"/>
            </a:endParaRPr>
          </a:p>
        </p:txBody>
      </p:sp>
      <p:pic>
        <p:nvPicPr>
          <p:cNvPr id="3" name="Рисунок 2" descr="6388f3c4caff8da395ebee6c6f67f320.jpg.jpg"/>
          <p:cNvPicPr>
            <a:picLocks noChangeAspect="1"/>
          </p:cNvPicPr>
          <p:nvPr/>
        </p:nvPicPr>
        <p:blipFill>
          <a:blip r:embed="rId2" cstate="print"/>
          <a:stretch>
            <a:fillRect/>
          </a:stretch>
        </p:blipFill>
        <p:spPr>
          <a:xfrm>
            <a:off x="107504" y="1196752"/>
            <a:ext cx="2736304" cy="2592288"/>
          </a:xfrm>
          <a:prstGeom prst="rect">
            <a:avLst/>
          </a:prstGeom>
        </p:spPr>
      </p:pic>
      <p:sp>
        <p:nvSpPr>
          <p:cNvPr id="6" name="Прямоугольник 5"/>
          <p:cNvSpPr/>
          <p:nvPr/>
        </p:nvSpPr>
        <p:spPr>
          <a:xfrm>
            <a:off x="2987824" y="1052736"/>
            <a:ext cx="5976664" cy="5693866"/>
          </a:xfrm>
          <a:prstGeom prst="rect">
            <a:avLst/>
          </a:prstGeom>
        </p:spPr>
        <p:txBody>
          <a:bodyPr wrap="square">
            <a:spAutoFit/>
          </a:bodyPr>
          <a:lstStyle/>
          <a:p>
            <a:r>
              <a:rPr lang="ru-RU" sz="1400" b="1" dirty="0">
                <a:latin typeface="Times New Roman" panose="02020603050405020304" pitchFamily="18" charset="0"/>
                <a:cs typeface="Times New Roman" panose="02020603050405020304" pitchFamily="18" charset="0"/>
              </a:rPr>
              <a:t>Сюжетно - ролевая игра "Игрушки у врача"</a:t>
            </a:r>
          </a:p>
          <a:p>
            <a:r>
              <a:rPr lang="ru-RU" sz="1400" i="1" dirty="0">
                <a:solidFill>
                  <a:srgbClr val="FF0000"/>
                </a:solidFill>
                <a:latin typeface="Times New Roman" panose="02020603050405020304" pitchFamily="18" charset="0"/>
                <a:cs typeface="Times New Roman" panose="02020603050405020304" pitchFamily="18" charset="0"/>
              </a:rPr>
              <a:t>Цель:</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учить детей уходу за больными и пользованию медицинскими инструментами, воспитывать в детях внимательность, чуткость, расширять словарный запас: ввести понятия «больница», «больной», «лечение», «лекарства», «температура», «стационар».</a:t>
            </a:r>
            <a:br>
              <a:rPr lang="ru-RU" sz="1400" dirty="0">
                <a:latin typeface="Times New Roman" panose="02020603050405020304" pitchFamily="18" charset="0"/>
                <a:cs typeface="Times New Roman" panose="02020603050405020304" pitchFamily="18" charset="0"/>
              </a:rPr>
            </a:br>
            <a:r>
              <a:rPr lang="ru-RU" sz="1400" i="1" dirty="0">
                <a:solidFill>
                  <a:srgbClr val="FF0000"/>
                </a:solidFill>
                <a:latin typeface="Times New Roman" panose="02020603050405020304" pitchFamily="18" charset="0"/>
                <a:cs typeface="Times New Roman" panose="02020603050405020304" pitchFamily="18" charset="0"/>
              </a:rPr>
              <a:t>Оборудование:</a:t>
            </a:r>
            <a:r>
              <a:rPr lang="ru-RU" sz="1400" i="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куклы, игрушечные зверята, медицинские инструменты: термометр, шприц, таблетки, ложечка, фонендоскоп, вата, баночки с лекарствами, бинт, халат и чепчик для врача.</a:t>
            </a:r>
            <a:br>
              <a:rPr lang="ru-RU" sz="1400" dirty="0">
                <a:latin typeface="Times New Roman" panose="02020603050405020304" pitchFamily="18" charset="0"/>
                <a:cs typeface="Times New Roman" panose="02020603050405020304" pitchFamily="18" charset="0"/>
              </a:rPr>
            </a:br>
            <a:r>
              <a:rPr lang="ru-RU" sz="1400" i="1" dirty="0">
                <a:solidFill>
                  <a:srgbClr val="FF0000"/>
                </a:solidFill>
                <a:latin typeface="Times New Roman" panose="02020603050405020304" pitchFamily="18" charset="0"/>
                <a:cs typeface="Times New Roman" panose="02020603050405020304" pitchFamily="18" charset="0"/>
              </a:rPr>
              <a:t>Возраст:</a:t>
            </a:r>
            <a:r>
              <a:rPr lang="ru-RU" sz="1400" dirty="0">
                <a:latin typeface="Times New Roman" panose="02020603050405020304" pitchFamily="18" charset="0"/>
                <a:cs typeface="Times New Roman" panose="02020603050405020304" pitchFamily="18" charset="0"/>
              </a:rPr>
              <a:t> 3–7 лет.</a:t>
            </a:r>
            <a:br>
              <a:rPr lang="ru-RU" sz="1400" dirty="0">
                <a:latin typeface="Times New Roman" panose="02020603050405020304" pitchFamily="18" charset="0"/>
                <a:cs typeface="Times New Roman" panose="02020603050405020304" pitchFamily="18" charset="0"/>
              </a:rPr>
            </a:br>
            <a:r>
              <a:rPr lang="ru-RU" sz="1400" i="1" dirty="0">
                <a:solidFill>
                  <a:srgbClr val="FF0000"/>
                </a:solidFill>
                <a:latin typeface="Times New Roman" panose="02020603050405020304" pitchFamily="18" charset="0"/>
                <a:cs typeface="Times New Roman" panose="02020603050405020304" pitchFamily="18" charset="0"/>
              </a:rPr>
              <a:t>Ход игры:</a:t>
            </a:r>
            <a:r>
              <a:rPr lang="ru-RU" sz="1400" i="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воспитатель предлагает поиграть, выбираются Доктор и Медсестра, остальные дети берут в руки игрушечных зверюшек и кукол, приходят в поликлинику на прием. К врачу обращаются пациенты с различными заболеваниями: у мишки болят зубы, потому что он ел много сладкого, кукла Маша прищемила дверью пальчик и т. д. Уточняем действия: Доктор осматривает больного, назначает ему лечение, а Медсестра выполняет его указания. Некоторые больные требуют стационарного лечения, их кладут в больницу. Дети старшего дошкольного возраста могут выбрать несколько разных специалистов – терапевта, окулиста, хирурга и других известных детям врачей. Попадая на прием, игрушки рассказывают, почему они попали к врачу, воспитатель обсуждает с детьми, можно ли было этого избежать, говорит, что нужно с большей заботой относиться к своему здоровью. В ходе игры дети наблюдают за тем, как врач лечит больных – делает перевязки, измеряет температуру. Воспитатель оценивает, как дети общаются между собой, напоминает о том, чтобы выздоровевшие игрушки не забывали благодарить врача за оказанную помощь.</a:t>
            </a:r>
          </a:p>
        </p:txBody>
      </p:sp>
    </p:spTree>
  </p:cSld>
  <p:clrMapOvr>
    <a:masterClrMapping/>
  </p:clrMapOvr>
  <p:transition spd="slow">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4104456" cy="327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644008" y="1166843"/>
            <a:ext cx="4248472" cy="5078313"/>
          </a:xfrm>
          <a:prstGeom prst="rect">
            <a:avLst/>
          </a:prstGeom>
        </p:spPr>
        <p:txBody>
          <a:bodyPr wrap="square">
            <a:spAutoFit/>
          </a:bodyPr>
          <a:lstStyle/>
          <a:p>
            <a:r>
              <a:rPr lang="ru-RU" b="1" dirty="0"/>
              <a:t>Сюжетно - ролевая игра "В кафе"</a:t>
            </a:r>
          </a:p>
          <a:p>
            <a:r>
              <a:rPr lang="ru-RU" i="1" dirty="0">
                <a:solidFill>
                  <a:srgbClr val="00B0F0"/>
                </a:solidFill>
              </a:rPr>
              <a:t>Цель:</a:t>
            </a:r>
            <a:r>
              <a:rPr lang="ru-RU" dirty="0"/>
              <a:t> учить культуре поведения в общественных местах, уметь выполнять обязанности повара, официанта.</a:t>
            </a:r>
            <a:br>
              <a:rPr lang="ru-RU" dirty="0"/>
            </a:br>
            <a:r>
              <a:rPr lang="ru-RU" i="1" dirty="0">
                <a:solidFill>
                  <a:srgbClr val="0000FF"/>
                </a:solidFill>
              </a:rPr>
              <a:t>Оборудование:</a:t>
            </a:r>
            <a:r>
              <a:rPr lang="ru-RU" dirty="0"/>
              <a:t> необходимое оборудование для кафе, игрушки-куклы, деньги.</a:t>
            </a:r>
            <a:br>
              <a:rPr lang="ru-RU" dirty="0"/>
            </a:br>
            <a:r>
              <a:rPr lang="ru-RU" i="1" dirty="0">
                <a:solidFill>
                  <a:srgbClr val="0000FF"/>
                </a:solidFill>
              </a:rPr>
              <a:t>Возраст:</a:t>
            </a:r>
            <a:r>
              <a:rPr lang="ru-RU" dirty="0"/>
              <a:t> 5–6 лет.</a:t>
            </a:r>
            <a:br>
              <a:rPr lang="ru-RU" dirty="0"/>
            </a:br>
            <a:r>
              <a:rPr lang="ru-RU" i="1" dirty="0">
                <a:solidFill>
                  <a:srgbClr val="0000FF"/>
                </a:solidFill>
              </a:rPr>
              <a:t>Ход игры:</a:t>
            </a:r>
            <a:r>
              <a:rPr lang="ru-RU" dirty="0"/>
              <a:t> в гости к детям приходит Буратино. Он познакомился со всеми детьми, подружился с другими игрушками. Буратино решает пригласить своих новых друзей в кафе, чтобы угостить их мороженым. Все отправляются в кафе. Там их обслуживают Официанты. Дети учатся правильно делать заказ, благодарят за обслуживание.</a:t>
            </a:r>
          </a:p>
        </p:txBody>
      </p:sp>
    </p:spTree>
    <p:extLst>
      <p:ext uri="{BB962C8B-B14F-4D97-AF65-F5344CB8AC3E}">
        <p14:creationId xmlns:p14="http://schemas.microsoft.com/office/powerpoint/2010/main" val="280465238"/>
      </p:ext>
    </p:extLst>
  </p:cSld>
  <p:clrMapOvr>
    <a:masterClrMapping/>
  </p:clrMapOvr>
  <p:transition spd="slow">
    <p:wheel spokes="8"/>
  </p:transition>
</p:sld>
</file>

<file path=ppt/theme/theme1.xml><?xml version="1.0" encoding="utf-8"?>
<a:theme xmlns:a="http://schemas.openxmlformats.org/drawingml/2006/main" name="Аспект">
  <a:themeElements>
    <a:clrScheme name="Красный и оранжевый">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1147</TotalTime>
  <Words>1181</Words>
  <Application>Microsoft Office PowerPoint</Application>
  <PresentationFormat>Экран (4:3)</PresentationFormat>
  <Paragraphs>110</Paragraphs>
  <Slides>25</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25</vt:i4>
      </vt:variant>
    </vt:vector>
  </HeadingPairs>
  <TitlesOfParts>
    <vt:vector size="34" baseType="lpstr">
      <vt:lpstr>Arial</vt:lpstr>
      <vt:lpstr>Calibri</vt:lpstr>
      <vt:lpstr>Helvetica Neue</vt:lpstr>
      <vt:lpstr>Monotype Corsiva</vt:lpstr>
      <vt:lpstr>Times New Roman</vt:lpstr>
      <vt:lpstr>Trebuchet MS</vt:lpstr>
      <vt:lpstr>Trebuchet MS</vt:lpstr>
      <vt:lpstr>Wingdings 3</vt: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Использование игровых технологий в духовно-нравственном воспитании дошкольников</dc:title>
  <dc:creator>User</dc:creator>
  <cp:lastModifiedBy>User</cp:lastModifiedBy>
  <cp:revision>137</cp:revision>
  <dcterms:created xsi:type="dcterms:W3CDTF">2015-05-17T13:14:04Z</dcterms:created>
  <dcterms:modified xsi:type="dcterms:W3CDTF">2018-10-25T07:24:31Z</dcterms:modified>
</cp:coreProperties>
</file>