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9" r:id="rId3"/>
    <p:sldId id="261" r:id="rId4"/>
    <p:sldId id="299" r:id="rId5"/>
    <p:sldId id="301" r:id="rId6"/>
    <p:sldId id="269" r:id="rId7"/>
    <p:sldId id="300" r:id="rId8"/>
    <p:sldId id="302" r:id="rId9"/>
    <p:sldId id="306" r:id="rId10"/>
    <p:sldId id="304" r:id="rId11"/>
    <p:sldId id="262" r:id="rId12"/>
    <p:sldId id="287" r:id="rId13"/>
    <p:sldId id="308" r:id="rId14"/>
    <p:sldId id="285" r:id="rId15"/>
    <p:sldId id="307" r:id="rId16"/>
    <p:sldId id="286" r:id="rId17"/>
    <p:sldId id="273" r:id="rId18"/>
    <p:sldId id="288" r:id="rId19"/>
    <p:sldId id="289" r:id="rId20"/>
    <p:sldId id="297" r:id="rId21"/>
    <p:sldId id="278" r:id="rId22"/>
    <p:sldId id="292" r:id="rId23"/>
    <p:sldId id="293" r:id="rId24"/>
    <p:sldId id="294" r:id="rId25"/>
    <p:sldId id="295" r:id="rId26"/>
    <p:sldId id="296" r:id="rId27"/>
    <p:sldId id="298" r:id="rId28"/>
    <p:sldId id="309" r:id="rId29"/>
    <p:sldId id="312" r:id="rId30"/>
    <p:sldId id="322" r:id="rId31"/>
    <p:sldId id="323" r:id="rId32"/>
    <p:sldId id="314" r:id="rId33"/>
    <p:sldId id="313" r:id="rId34"/>
    <p:sldId id="305" r:id="rId35"/>
    <p:sldId id="318" r:id="rId36"/>
    <p:sldId id="329" r:id="rId37"/>
    <p:sldId id="32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уля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2377" autoAdjust="0"/>
  </p:normalViewPr>
  <p:slideViewPr>
    <p:cSldViewPr>
      <p:cViewPr varScale="1">
        <p:scale>
          <a:sx n="68" d="100"/>
          <a:sy n="68" d="100"/>
        </p:scale>
        <p:origin x="144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17T00:31:16.95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F1E34-DD90-4E93-A946-D9FDEE619547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D595E-EBC4-40DD-A925-0EDC30247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0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595E-EBC4-40DD-A925-0EDC302477D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B8DA7C-9965-4369-93C6-1B4EA3334982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C0F03BE-6E95-441D-8AF6-AE4DB7948B3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7;&#1074;&#1077;&#1090;&#1091;&#1083;&#1103;\Desktop\full-10892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аша\Desktop\121285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-101061"/>
            <a:ext cx="9144000" cy="72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Тема: «Интеграция детских видов деятельности в  патриотическом воспитании детей  дошкольного возраста»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885552"/>
            <a:ext cx="727280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Проект </a:t>
            </a: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- </a:t>
            </a:r>
            <a:r>
              <a:rPr lang="ru-RU" sz="4800" dirty="0">
                <a:solidFill>
                  <a:srgbClr val="002060"/>
                </a:solidFill>
                <a:latin typeface="Monotype Corsiva" pitchFamily="66" charset="0"/>
              </a:rPr>
              <a:t>это</a:t>
            </a:r>
            <a:r>
              <a:rPr lang="ru-RU" sz="66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6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цель</a:t>
            </a:r>
            <a:r>
              <a:rPr lang="ru-RU" sz="3600" dirty="0">
                <a:solidFill>
                  <a:schemeClr val="bg1"/>
                </a:solidFill>
              </a:rPr>
              <a:t>, принятая и освоенная детьми, актуальная для них, - это</a:t>
            </a:r>
          </a:p>
          <a:p>
            <a:r>
              <a:rPr lang="ru-RU" sz="3600" dirty="0">
                <a:solidFill>
                  <a:schemeClr val="bg1"/>
                </a:solidFill>
              </a:rPr>
              <a:t>детская   самодеятельность,   это   конкретное   практическое   творческое   дело, поэтапное движение к цели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9905" y="260648"/>
            <a:ext cx="7632847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  Цель проекта:</a:t>
            </a:r>
          </a:p>
          <a:p>
            <a:pPr marL="228600" algn="just">
              <a:spcAft>
                <a:spcPts val="10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Осуществлять работу по патриотическому воспитанию дошкольников: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228600" algn="just">
              <a:spcAft>
                <a:spcPts val="1000"/>
              </a:spcAft>
            </a:pP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познакомить с историческими фактами страны;</a:t>
            </a:r>
            <a:endParaRPr lang="ru-RU" sz="2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228600" algn="just">
              <a:spcAft>
                <a:spcPts val="1000"/>
              </a:spcAft>
            </a:pP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формировать 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гражданскую позицию, чувство любви к Родине;</a:t>
            </a:r>
            <a:endParaRPr lang="ru-RU" sz="2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228600" algn="just">
              <a:spcAft>
                <a:spcPts val="1000"/>
              </a:spcAft>
            </a:pP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воспитывать 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бедующих защитников Отечества;</a:t>
            </a:r>
            <a:endParaRPr lang="ru-RU" sz="2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228600" algn="just">
              <a:spcAft>
                <a:spcPts val="1000"/>
              </a:spcAft>
            </a:pP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создать условия для реализации данного направления работы;</a:t>
            </a:r>
            <a:endParaRPr lang="ru-RU" sz="2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228600" algn="just">
              <a:spcAft>
                <a:spcPts val="1000"/>
              </a:spcAft>
            </a:pP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проводить  работу с родителями, привлекая их к патриотическому воспитанию в семье;</a:t>
            </a:r>
            <a:endParaRPr lang="ru-RU" sz="2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571500" indent="-342900" algn="just">
              <a:spcAft>
                <a:spcPts val="1000"/>
              </a:spcAft>
              <a:buFontTx/>
              <a:buChar char="-"/>
            </a:pP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проводить 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обмен опытом по данному </a:t>
            </a:r>
            <a:r>
              <a:rPr lang="ru-RU" sz="2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направлению.</a:t>
            </a:r>
            <a:endParaRPr lang="ru-RU" sz="2200" dirty="0" smtClean="0">
              <a:latin typeface="Times New Roman"/>
              <a:ea typeface="Calibri"/>
              <a:cs typeface="Times New Roman"/>
            </a:endParaRPr>
          </a:p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defRPr/>
            </a:pPr>
            <a:r>
              <a:rPr lang="ru-RU" sz="3400" b="1" spc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+mn-ea"/>
                <a:cs typeface="+mn-cs"/>
              </a:rPr>
              <a:t>    </a:t>
            </a:r>
            <a:endParaRPr lang="ru-RU" sz="2400" b="1" spc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5800" y="5877272"/>
            <a:ext cx="7924800" cy="66328"/>
          </a:xfrm>
        </p:spPr>
        <p:txBody>
          <a:bodyPr>
            <a:noAutofit/>
          </a:bodyPr>
          <a:lstStyle/>
          <a:p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1" y="51752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3675" y="764704"/>
            <a:ext cx="54809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Задачи проекта: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1761" y="1907570"/>
            <a:ext cx="73448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600" spc="1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обогащение и расширение </a:t>
            </a:r>
            <a:r>
              <a:rPr lang="ru-RU" sz="3600" spc="1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знаний; </a:t>
            </a:r>
            <a:endParaRPr lang="ru-RU" sz="3600" spc="1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28600" lvl="0" algn="just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600" spc="1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воспитывать </a:t>
            </a:r>
            <a:r>
              <a:rPr lang="ru-RU" sz="3600" spc="1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чувства </a:t>
            </a:r>
            <a:r>
              <a:rPr lang="ru-RU" sz="3600" spc="1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патриотизма;</a:t>
            </a:r>
            <a:endParaRPr lang="ru-RU" sz="3600" spc="1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28600" lvl="0" algn="just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600" spc="1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формировать чувства уважения к своей Родине, ее </a:t>
            </a:r>
            <a:r>
              <a:rPr lang="ru-RU" sz="3600" spc="1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защитникам</a:t>
            </a:r>
            <a:r>
              <a:rPr lang="ru-RU" sz="3600" b="1" spc="1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2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64686"/>
            <a:ext cx="81493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spc="-15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Обязательные составляющие </a:t>
            </a:r>
          </a:p>
          <a:p>
            <a:pPr algn="ctr"/>
            <a:r>
              <a:rPr lang="ru-RU" sz="5400" i="1" spc="-15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проекта</a:t>
            </a:r>
            <a:r>
              <a:rPr lang="ru-RU" sz="5400" i="1" spc="-15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:	</a:t>
            </a:r>
            <a:r>
              <a:rPr lang="ru-RU" sz="6000" spc="-15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	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571" y="2136339"/>
            <a:ext cx="75288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детская </a:t>
            </a:r>
            <a:r>
              <a:rPr lang="ru-RU" sz="2800" dirty="0">
                <a:solidFill>
                  <a:schemeClr val="bg1"/>
                </a:solidFill>
              </a:rPr>
              <a:t>самостоятельность (при поддержке педагога);</a:t>
            </a: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сотворчество </a:t>
            </a:r>
            <a:r>
              <a:rPr lang="ru-RU" sz="2800" dirty="0">
                <a:solidFill>
                  <a:schemeClr val="bg1"/>
                </a:solidFill>
              </a:rPr>
              <a:t>ребят и взрослых;</a:t>
            </a: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развитие </a:t>
            </a:r>
            <a:r>
              <a:rPr lang="ru-RU" sz="2800" dirty="0">
                <a:solidFill>
                  <a:schemeClr val="bg1"/>
                </a:solidFill>
              </a:rPr>
              <a:t>коммуникативных способностей детей;</a:t>
            </a: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познавательных </a:t>
            </a:r>
            <a:r>
              <a:rPr lang="ru-RU" sz="2800" dirty="0">
                <a:solidFill>
                  <a:schemeClr val="bg1"/>
                </a:solidFill>
              </a:rPr>
              <a:t>и творческих способностей;</a:t>
            </a:r>
          </a:p>
          <a:p>
            <a:r>
              <a:rPr lang="ru-RU" sz="2800" dirty="0">
                <a:solidFill>
                  <a:schemeClr val="bg1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- применение </a:t>
            </a:r>
            <a:r>
              <a:rPr lang="ru-RU" sz="2800" dirty="0">
                <a:solidFill>
                  <a:schemeClr val="bg1"/>
                </a:solidFill>
              </a:rPr>
              <a:t>дошкольниками полученных знаний на практике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2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07" y="514433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3386279" y="1916832"/>
            <a:ext cx="2232248" cy="1800200"/>
          </a:xfrm>
          <a:prstGeom prst="ellipse">
            <a:avLst/>
          </a:prstGeom>
          <a:solidFill>
            <a:srgbClr val="FF66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0278" y="692696"/>
            <a:ext cx="7504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143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Работа по патриотическому воспитанию проходит через непосредственно-образовательную деятельность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5876" y="1738351"/>
            <a:ext cx="1512168" cy="1296144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0278" y="3428290"/>
            <a:ext cx="1588473" cy="1296144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Чтение художественной литературы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6256" y="4999898"/>
            <a:ext cx="1728191" cy="1071570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6256" y="3251053"/>
            <a:ext cx="1365741" cy="1146798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4431" y="1770339"/>
            <a:ext cx="1513016" cy="1296144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17592" y="4955587"/>
            <a:ext cx="1806839" cy="1217958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221970" y="3573016"/>
            <a:ext cx="754058" cy="1404914"/>
          </a:xfrm>
          <a:prstGeom prst="straightConnector1">
            <a:avLst/>
          </a:prstGeom>
          <a:noFill/>
          <a:ln w="50800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>
          <a:xfrm>
            <a:off x="5508104" y="3284984"/>
            <a:ext cx="1800200" cy="1714914"/>
          </a:xfrm>
          <a:prstGeom prst="straightConnector1">
            <a:avLst/>
          </a:prstGeom>
          <a:noFill/>
          <a:ln w="50800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>
          <a:xfrm rot="10800000">
            <a:off x="2845514" y="2418411"/>
            <a:ext cx="553264" cy="37714"/>
          </a:xfrm>
          <a:prstGeom prst="straightConnector1">
            <a:avLst/>
          </a:prstGeom>
          <a:noFill/>
          <a:ln w="50800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>
          <a:xfrm>
            <a:off x="5618527" y="3027980"/>
            <a:ext cx="1257729" cy="545036"/>
          </a:xfrm>
          <a:prstGeom prst="straightConnector1">
            <a:avLst/>
          </a:prstGeom>
          <a:noFill/>
          <a:ln w="50800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>
          <a:xfrm>
            <a:off x="5500694" y="2428868"/>
            <a:ext cx="823737" cy="0"/>
          </a:xfrm>
          <a:prstGeom prst="straightConnector1">
            <a:avLst/>
          </a:prstGeom>
          <a:noFill/>
          <a:ln w="50800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31" name="Прямая со стрелкой 30"/>
          <p:cNvCxnSpPr>
            <a:endCxn id="14" idx="0"/>
          </p:cNvCxnSpPr>
          <p:nvPr/>
        </p:nvCxnSpPr>
        <p:spPr>
          <a:xfrm>
            <a:off x="5004048" y="3573016"/>
            <a:ext cx="416964" cy="1382571"/>
          </a:xfrm>
          <a:prstGeom prst="straightConnector1">
            <a:avLst/>
          </a:prstGeom>
          <a:noFill/>
          <a:ln w="50800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37" name="Прямая со стрелкой 36"/>
          <p:cNvCxnSpPr/>
          <p:nvPr/>
        </p:nvCxnSpPr>
        <p:spPr>
          <a:xfrm flipH="1">
            <a:off x="2688751" y="3108177"/>
            <a:ext cx="710028" cy="464839"/>
          </a:xfrm>
          <a:prstGeom prst="straightConnector1">
            <a:avLst/>
          </a:prstGeom>
          <a:noFill/>
          <a:ln w="50800" cap="flat" cmpd="sng" algn="ctr">
            <a:solidFill>
              <a:srgbClr val="F79646">
                <a:lumMod val="50000"/>
              </a:srgbClr>
            </a:solidFill>
            <a:prstDash val="solid"/>
            <a:tailEnd type="arrow"/>
          </a:ln>
          <a:effectLst/>
        </p:spPr>
      </p:cxnSp>
      <p:sp>
        <p:nvSpPr>
          <p:cNvPr id="41" name="Скругленный прямоугольник 40"/>
          <p:cNvSpPr/>
          <p:nvPr/>
        </p:nvSpPr>
        <p:spPr>
          <a:xfrm>
            <a:off x="2268262" y="4955587"/>
            <a:ext cx="1707766" cy="1217958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Сюжетные игры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6451" y="620688"/>
            <a:ext cx="7312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Примерный  план  работы  воспитателя по подготовке проекта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6451" y="1697906"/>
            <a:ext cx="731286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1</a:t>
            </a:r>
            <a:r>
              <a:rPr lang="ru-RU" sz="2600" dirty="0" smtClean="0">
                <a:solidFill>
                  <a:schemeClr val="bg1"/>
                </a:solidFill>
              </a:rPr>
              <a:t>. На  </a:t>
            </a:r>
            <a:r>
              <a:rPr lang="ru-RU" sz="2600" dirty="0">
                <a:solidFill>
                  <a:schemeClr val="bg1"/>
                </a:solidFill>
              </a:rPr>
              <a:t>основе   изученных  проблем   детей   </a:t>
            </a:r>
            <a:r>
              <a:rPr lang="ru-RU" sz="2600" dirty="0" smtClean="0">
                <a:solidFill>
                  <a:schemeClr val="bg1"/>
                </a:solidFill>
              </a:rPr>
              <a:t>        поставить   </a:t>
            </a:r>
            <a:r>
              <a:rPr lang="ru-RU" sz="2600" dirty="0">
                <a:solidFill>
                  <a:schemeClr val="bg1"/>
                </a:solidFill>
              </a:rPr>
              <a:t>цель проекта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2. Разработать </a:t>
            </a:r>
            <a:r>
              <a:rPr lang="ru-RU" sz="2600" dirty="0">
                <a:solidFill>
                  <a:schemeClr val="bg1"/>
                </a:solidFill>
              </a:rPr>
              <a:t>план движения к цели.                                                3</a:t>
            </a:r>
            <a:r>
              <a:rPr lang="ru-RU" sz="2600" dirty="0" smtClean="0">
                <a:solidFill>
                  <a:schemeClr val="bg1"/>
                </a:solidFill>
              </a:rPr>
              <a:t>. Привлечение        </a:t>
            </a:r>
            <a:r>
              <a:rPr lang="ru-RU" sz="2600" dirty="0">
                <a:solidFill>
                  <a:schemeClr val="bg1"/>
                </a:solidFill>
              </a:rPr>
              <a:t>специалистов        к        осуществлению соответствующих разделов </a:t>
            </a:r>
            <a:r>
              <a:rPr lang="ru-RU" sz="2600" dirty="0" smtClean="0">
                <a:solidFill>
                  <a:schemeClr val="bg1"/>
                </a:solidFill>
              </a:rPr>
              <a:t>проекта.	</a:t>
            </a:r>
            <a:endParaRPr lang="ru-RU" sz="2600" dirty="0">
              <a:solidFill>
                <a:schemeClr val="bg1"/>
              </a:solidFill>
            </a:endParaRPr>
          </a:p>
          <a:p>
            <a:r>
              <a:rPr lang="ru-RU" sz="2600" dirty="0" smtClean="0">
                <a:solidFill>
                  <a:schemeClr val="bg1"/>
                </a:solidFill>
              </a:rPr>
              <a:t>4. Составление </a:t>
            </a:r>
            <a:r>
              <a:rPr lang="ru-RU" sz="2600" dirty="0">
                <a:solidFill>
                  <a:schemeClr val="bg1"/>
                </a:solidFill>
              </a:rPr>
              <a:t>пана-схемы проекта.		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5. Сбор</a:t>
            </a:r>
            <a:r>
              <a:rPr lang="ru-RU" sz="2600" dirty="0">
                <a:solidFill>
                  <a:schemeClr val="bg1"/>
                </a:solidFill>
              </a:rPr>
              <a:t>, накопление материала.		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6. Включение </a:t>
            </a:r>
            <a:r>
              <a:rPr lang="ru-RU" sz="2600" dirty="0">
                <a:solidFill>
                  <a:schemeClr val="bg1"/>
                </a:solidFill>
              </a:rPr>
              <a:t>в план-схему проекта занятий, игр и других видов детской деятельности.</a:t>
            </a:r>
          </a:p>
          <a:p>
            <a:r>
              <a:rPr lang="ru-RU" sz="2600" dirty="0">
                <a:solidFill>
                  <a:schemeClr val="bg1"/>
                </a:solidFill>
              </a:rPr>
              <a:t>7</a:t>
            </a:r>
            <a:r>
              <a:rPr lang="ru-RU" sz="2600" dirty="0" smtClean="0">
                <a:solidFill>
                  <a:schemeClr val="bg1"/>
                </a:solidFill>
              </a:rPr>
              <a:t>. Презентация </a:t>
            </a:r>
            <a:r>
              <a:rPr lang="ru-RU" sz="2600" dirty="0">
                <a:solidFill>
                  <a:schemeClr val="bg1"/>
                </a:solidFill>
              </a:rPr>
              <a:t>проекта, открытое занятие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2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0" y="515143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15616" y="529305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143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Система и последовательность работы по патриотическому воспитанию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1823450"/>
            <a:ext cx="1947066" cy="1214446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Семья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801216" y="2467066"/>
            <a:ext cx="1644708" cy="1588"/>
          </a:xfrm>
          <a:prstGeom prst="straightConnector1">
            <a:avLst/>
          </a:prstGeom>
          <a:noFill/>
          <a:ln w="508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Прямая со стрелкой 18"/>
          <p:cNvCxnSpPr/>
          <p:nvPr/>
        </p:nvCxnSpPr>
        <p:spPr>
          <a:xfrm>
            <a:off x="6481637" y="3140968"/>
            <a:ext cx="0" cy="936104"/>
          </a:xfrm>
          <a:prstGeom prst="straightConnector1">
            <a:avLst/>
          </a:prstGeom>
          <a:noFill/>
          <a:ln w="508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20" name="Скругленный прямоугольник 19"/>
          <p:cNvSpPr/>
          <p:nvPr/>
        </p:nvSpPr>
        <p:spPr>
          <a:xfrm>
            <a:off x="5508104" y="1844824"/>
            <a:ext cx="1947066" cy="1214446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Родной город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8103" y="4077072"/>
            <a:ext cx="2054223" cy="1214446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Наша Родина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63688" y="4096079"/>
            <a:ext cx="1947066" cy="1214446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Жить-Родине служить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1879" y="4473917"/>
            <a:ext cx="2016224" cy="42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2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9988" y="703818"/>
            <a:ext cx="7704856" cy="351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600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   Цель</a:t>
            </a:r>
            <a:r>
              <a:rPr lang="ru-RU" sz="6600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:</a:t>
            </a:r>
            <a:endParaRPr lang="ru-RU" sz="6600" dirty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chemeClr val="bg1"/>
                </a:solidFill>
                <a:latin typeface="Times New Roman"/>
                <a:ea typeface="Calibri"/>
              </a:rPr>
              <a:t>Укрепление связи поколений в семье, уважения к представителям старшего поколения.</a:t>
            </a:r>
            <a:endParaRPr lang="ru-RU" sz="40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79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14350"/>
            <a:ext cx="8156575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9571" y="980728"/>
            <a:ext cx="6808813" cy="494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Задачи:</a:t>
            </a:r>
            <a:endParaRPr lang="ru-RU" sz="4800" dirty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интерес к своим близким, друзьям.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уважение и почитание людей старшего поколения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привязанность ребенка к семье, любовь и заботливое отношение к членам своей семьи.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чувство гордости у ребенка за то, что у него есть семья.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745688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Э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тапы </a:t>
            </a: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работы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:</a:t>
            </a:r>
            <a:endParaRPr lang="ru-RU" sz="4800" dirty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Анкетирование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Составление плана работы с родителями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Определение основных форм работы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Совместные  тематические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праздники; досуги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Консультации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СМИ для родителей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Открытые просмотры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Оформление альбомов: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     «Моя семья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    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«Моё 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имя»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Организация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фотовыставки «Наши папы и мамы»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Изготовление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игрушек, атрибутов для проведения праздников и занятий.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540385">
              <a:spcAft>
                <a:spcPts val="0"/>
              </a:spcAft>
              <a:tabLst>
                <a:tab pos="74676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76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esktop\121285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88984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Патриотизму нельзя только призывать, его нужно заботливо воспитывать, воспитывать любовь к родным местам, духовную осёдлость…</a:t>
            </a:r>
          </a:p>
        </p:txBody>
      </p:sp>
    </p:spTree>
    <p:extLst>
      <p:ext uri="{BB962C8B-B14F-4D97-AF65-F5344CB8AC3E}">
        <p14:creationId xmlns:p14="http://schemas.microsoft.com/office/powerpoint/2010/main" val="4576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332655"/>
            <a:ext cx="7976538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spcAft>
                <a:spcPts val="0"/>
              </a:spcAft>
              <a:tabLst>
                <a:tab pos="899160" algn="l"/>
              </a:tabLst>
            </a:pP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540385">
              <a:spcAft>
                <a:spcPts val="0"/>
              </a:spcAft>
              <a:tabLst>
                <a:tab pos="74676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2013" y="1136107"/>
            <a:ext cx="7312869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5400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Ожидаемые результаты</a:t>
            </a:r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:</a:t>
            </a:r>
          </a:p>
          <a:p>
            <a:pPr algn="just">
              <a:spcAft>
                <a:spcPts val="1000"/>
              </a:spcAft>
            </a:pPr>
            <a:endParaRPr lang="ru-RU" sz="11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Уважение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и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почитание детьми людей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старшего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поколения.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Укрепление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семейных традиций, духовное общение детей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с членами семьи.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endParaRPr lang="ru-RU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 algn="just"/>
            <a:endParaRPr lang="ru-RU" sz="2800" dirty="0">
              <a:solidFill>
                <a:schemeClr val="bg1"/>
              </a:solidFill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2800" dirty="0" smtClean="0">
              <a:solidFill>
                <a:schemeClr val="bg1"/>
              </a:solidFill>
            </a:endParaRPr>
          </a:p>
          <a:p>
            <a:pPr lvl="0" algn="just"/>
            <a:endParaRPr lang="ru-RU" sz="2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14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17525"/>
            <a:ext cx="8156575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Центральная площадь. Город Владивосток. Фотографии Владивостока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316163"/>
            <a:ext cx="66675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Центральная площадь. Город Владивосток. Фотографии Владивостока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-2163763"/>
            <a:ext cx="66675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Центральная площадь. Город Владивосток. Фотографии Владивостока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75" y="-2011363"/>
            <a:ext cx="66675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Светуля\Pictures\108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" y="517525"/>
            <a:ext cx="8030313" cy="58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minisp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7337" y="1273066"/>
            <a:ext cx="4325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Новороссийск –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«.. Именем России наречённый..»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3171"/>
            <a:ext cx="7759397" cy="90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7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15153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9" y="836712"/>
            <a:ext cx="7704856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Цель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/>
                <a:ea typeface="Calibri"/>
              </a:rPr>
              <a:t>     </a:t>
            </a:r>
            <a:endParaRPr lang="ru-RU" sz="3600" b="1" i="1" dirty="0">
              <a:solidFill>
                <a:schemeClr val="bg1"/>
              </a:solidFill>
              <a:latin typeface="Monotype Corsiva" pitchFamily="66" charset="0"/>
              <a:ea typeface="Times New Roman"/>
            </a:endParaRPr>
          </a:p>
        </p:txBody>
      </p:sp>
      <p:pic>
        <p:nvPicPr>
          <p:cNvPr id="3075" name="Picture 3" descr="C:\Users\Светуля\Desktop\Владивосток фото!!!\getImageCAMVV0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7" y="683114"/>
            <a:ext cx="8179412" cy="57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7973" y="1384283"/>
            <a:ext cx="8168886" cy="432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Закрепление 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расширение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знаний           о родном городе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               чувства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любви, гордости и патриотизма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к своей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малой Родине.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8345" y="402173"/>
            <a:ext cx="19688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5474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" y="332656"/>
            <a:ext cx="8156575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723" y="332656"/>
            <a:ext cx="7848873" cy="587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 Задачи:</a:t>
            </a:r>
            <a:endParaRPr lang="ru-RU" sz="5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1.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Развивать </a:t>
            </a:r>
            <a:r>
              <a:rPr lang="ru-RU" sz="2400" dirty="0">
                <a:solidFill>
                  <a:schemeClr val="bg1"/>
                </a:solidFill>
              </a:rPr>
              <a:t>у детей интереса и любознательности к историческому </a:t>
            </a:r>
            <a:r>
              <a:rPr lang="ru-RU" sz="2400" dirty="0" smtClean="0">
                <a:solidFill>
                  <a:schemeClr val="bg1"/>
                </a:solidFill>
              </a:rPr>
              <a:t>прошлому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города.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2. Познакомить: с символикой города;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историческими 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памятниками;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с разными архитектурными зданиями 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города; с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людьми, прославившими город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3</a:t>
            </a:r>
            <a:r>
              <a:rPr lang="ru-RU" sz="2400" dirty="0" smtClean="0">
                <a:solidFill>
                  <a:schemeClr val="bg1"/>
                </a:solidFill>
              </a:rPr>
              <a:t>.  Формировать </a:t>
            </a:r>
            <a:r>
              <a:rPr lang="ru-RU" sz="2400" dirty="0">
                <a:solidFill>
                  <a:schemeClr val="bg1"/>
                </a:solidFill>
              </a:rPr>
              <a:t>желание сохранять и преумножать </a:t>
            </a:r>
            <a:r>
              <a:rPr lang="ru-RU" sz="2400" dirty="0" smtClean="0">
                <a:solidFill>
                  <a:schemeClr val="bg1"/>
                </a:solidFill>
              </a:rPr>
              <a:t>богатства </a:t>
            </a:r>
            <a:r>
              <a:rPr lang="ru-RU" sz="2400" dirty="0">
                <a:solidFill>
                  <a:schemeClr val="bg1"/>
                </a:solidFill>
              </a:rPr>
              <a:t>своего родного </a:t>
            </a:r>
            <a:r>
              <a:rPr lang="ru-RU" sz="2400" dirty="0" smtClean="0">
                <a:solidFill>
                  <a:schemeClr val="bg1"/>
                </a:solidFill>
              </a:rPr>
              <a:t>города.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</p:txBody>
      </p:sp>
      <p:pic>
        <p:nvPicPr>
          <p:cNvPr id="4098" name="Picture 2" descr="C:\Users\Светуля\Desktop\Владивосток фото!!!\getImageCANVHG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52" y="-50457"/>
            <a:ext cx="2326244" cy="1679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-63379"/>
            <a:ext cx="7976538" cy="827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endParaRPr lang="ru-RU" sz="4600" b="1" i="1" dirty="0" smtClean="0">
              <a:solidFill>
                <a:srgbClr val="FF0000"/>
              </a:solidFill>
              <a:latin typeface="Monotype Corsiva" pitchFamily="66" charset="0"/>
              <a:ea typeface="Calibri"/>
            </a:endParaRPr>
          </a:p>
          <a:p>
            <a:pPr algn="just">
              <a:spcAft>
                <a:spcPts val="1000"/>
              </a:spcAft>
            </a:pPr>
            <a:r>
              <a:rPr lang="ru-RU" sz="6000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Этапы работы:</a:t>
            </a:r>
          </a:p>
          <a:p>
            <a:pPr algn="just">
              <a:spcAft>
                <a:spcPts val="100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Деятельность 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</a:rPr>
              <a:t>воспитателей и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ea typeface="Times New Roman"/>
              </a:rPr>
              <a:t>Выявление уровня знаний детей.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Создание альбомов «Мой город».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Оформление </a:t>
            </a:r>
            <a:r>
              <a:rPr lang="ru-RU" sz="2400" dirty="0">
                <a:solidFill>
                  <a:schemeClr val="bg1"/>
                </a:solidFill>
                <a:ea typeface="Times New Roman"/>
              </a:rPr>
              <a:t>книги памяти, содержащей фотографии почетных людей города, участников </a:t>
            </a: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войны, труда.</a:t>
            </a:r>
            <a:endParaRPr lang="ru-RU" sz="2400" dirty="0">
              <a:solidFill>
                <a:schemeClr val="bg1"/>
              </a:solidFill>
            </a:endParaRPr>
          </a:p>
          <a:p>
            <a:pPr lvl="0" algn="just"/>
            <a:r>
              <a:rPr lang="ru-RU" sz="2400" dirty="0">
                <a:solidFill>
                  <a:schemeClr val="bg1"/>
                </a:solidFill>
                <a:ea typeface="Times New Roman"/>
              </a:rPr>
              <a:t>4</a:t>
            </a: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. Разработка </a:t>
            </a:r>
            <a:r>
              <a:rPr lang="ru-RU" sz="2400" dirty="0">
                <a:solidFill>
                  <a:schemeClr val="bg1"/>
                </a:solidFill>
                <a:ea typeface="Times New Roman"/>
              </a:rPr>
              <a:t>конспектов и проведение с детьми бесед, </a:t>
            </a: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    экскурсий</a:t>
            </a:r>
            <a:r>
              <a:rPr lang="ru-RU" sz="2400" dirty="0">
                <a:solidFill>
                  <a:schemeClr val="bg1"/>
                </a:solidFill>
                <a:ea typeface="Times New Roman"/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lvl="0" algn="just"/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5. Конкурс </a:t>
            </a:r>
            <a:r>
              <a:rPr lang="ru-RU" sz="2400" dirty="0">
                <a:solidFill>
                  <a:schemeClr val="bg1"/>
                </a:solidFill>
                <a:ea typeface="Times New Roman"/>
              </a:rPr>
              <a:t>рисунков «Улица, на которой я живу», </a:t>
            </a:r>
            <a:endParaRPr lang="ru-RU" sz="2400" dirty="0" smtClean="0">
              <a:solidFill>
                <a:schemeClr val="bg1"/>
              </a:solidFill>
              <a:ea typeface="Times New Roman"/>
            </a:endParaRPr>
          </a:p>
          <a:p>
            <a:pPr lvl="0" algn="just"/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«</a:t>
            </a:r>
            <a:r>
              <a:rPr lang="ru-RU" sz="2400" dirty="0">
                <a:solidFill>
                  <a:schemeClr val="bg1"/>
                </a:solidFill>
                <a:ea typeface="Times New Roman"/>
              </a:rPr>
              <a:t>По дороге в детский сад</a:t>
            </a: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», «Город у моря».</a:t>
            </a:r>
            <a:endParaRPr lang="ru-RU" sz="2400" dirty="0">
              <a:solidFill>
                <a:schemeClr val="bg1"/>
              </a:solidFill>
            </a:endParaRPr>
          </a:p>
          <a:p>
            <a:pPr lvl="0" algn="just"/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6. Чтение произведений художественной литературы.</a:t>
            </a:r>
            <a:endParaRPr lang="ru-RU" sz="2400" dirty="0">
              <a:solidFill>
                <a:schemeClr val="bg1"/>
              </a:solidFill>
            </a:endParaRPr>
          </a:p>
          <a:p>
            <a:pPr lvl="0" algn="just"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540385">
              <a:spcAft>
                <a:spcPts val="0"/>
              </a:spcAft>
              <a:tabLst>
                <a:tab pos="899160" algn="l"/>
              </a:tabLst>
            </a:pP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540385">
              <a:spcAft>
                <a:spcPts val="0"/>
              </a:spcAft>
              <a:tabLst>
                <a:tab pos="74676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02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332655"/>
            <a:ext cx="7976538" cy="5152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Э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тапы работы:</a:t>
            </a:r>
          </a:p>
          <a:p>
            <a:pPr lvl="0" algn="just"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</a:rPr>
              <a:t>Совместная деятельность детей и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родителей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ea typeface="Times New Roman"/>
              </a:rPr>
              <a:t>Подбор открыток, фотографий для оформления альбомов, выставок.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  <a:ea typeface="Times New Roman"/>
              </a:rPr>
              <a:t>Посещение памятников, участие в качестве зрителей на праздниках, посвященных Дню города, </a:t>
            </a: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ea typeface="Times New Roman"/>
              </a:rPr>
              <a:t>народные и </a:t>
            </a: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ea typeface="Times New Roman"/>
              </a:rPr>
              <a:t>профессиональные праздники.</a:t>
            </a:r>
            <a:endParaRPr lang="ru-RU" sz="2400" dirty="0">
              <a:solidFill>
                <a:schemeClr val="bg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Консультации </a:t>
            </a:r>
            <a:r>
              <a:rPr lang="ru-RU" sz="2400" dirty="0">
                <a:solidFill>
                  <a:schemeClr val="bg1"/>
                </a:solidFill>
                <a:ea typeface="Times New Roman"/>
              </a:rPr>
              <a:t>для </a:t>
            </a:r>
            <a:r>
              <a:rPr lang="ru-RU" sz="2400" dirty="0" smtClean="0">
                <a:solidFill>
                  <a:schemeClr val="bg1"/>
                </a:solidFill>
                <a:ea typeface="Times New Roman"/>
              </a:rPr>
              <a:t>родителей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64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332655"/>
            <a:ext cx="7976538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spcAft>
                <a:spcPts val="0"/>
              </a:spcAft>
              <a:tabLst>
                <a:tab pos="899160" algn="l"/>
              </a:tabLst>
            </a:pP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540385">
              <a:spcAft>
                <a:spcPts val="0"/>
              </a:spcAft>
              <a:tabLst>
                <a:tab pos="74676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2" y="1136107"/>
            <a:ext cx="7744916" cy="5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6000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Ожидаемые результаты</a:t>
            </a:r>
            <a:r>
              <a:rPr lang="ru-RU" sz="6000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:</a:t>
            </a:r>
          </a:p>
          <a:p>
            <a:pPr algn="just">
              <a:spcAft>
                <a:spcPts val="1000"/>
              </a:spcAft>
            </a:pPr>
            <a:endParaRPr lang="ru-RU" sz="1100" dirty="0">
              <a:latin typeface="Times New Roman"/>
              <a:ea typeface="Times New Roman"/>
            </a:endParaRPr>
          </a:p>
          <a:p>
            <a:pPr lvl="0" algn="just"/>
            <a:r>
              <a:rPr lang="ru-RU" sz="2800" dirty="0" smtClean="0">
                <a:solidFill>
                  <a:schemeClr val="bg1"/>
                </a:solidFill>
                <a:ea typeface="Times New Roman"/>
              </a:rPr>
              <a:t> 1.  Дети должны будут знать:</a:t>
            </a:r>
          </a:p>
          <a:p>
            <a:pPr lvl="0" algn="just"/>
            <a:r>
              <a:rPr lang="ru-RU" sz="2800" dirty="0">
                <a:solidFill>
                  <a:schemeClr val="bg1"/>
                </a:solidFill>
                <a:ea typeface="Times New Roman"/>
              </a:rPr>
              <a:t>-</a:t>
            </a:r>
            <a:r>
              <a:rPr lang="ru-RU" sz="2800" dirty="0" smtClean="0">
                <a:solidFill>
                  <a:schemeClr val="bg1"/>
                </a:solidFill>
                <a:ea typeface="Times New Roman"/>
              </a:rPr>
              <a:t> историю, символику </a:t>
            </a:r>
            <a:r>
              <a:rPr lang="ru-RU" sz="2800" dirty="0">
                <a:solidFill>
                  <a:schemeClr val="bg1"/>
                </a:solidFill>
                <a:ea typeface="Times New Roman"/>
              </a:rPr>
              <a:t>своего </a:t>
            </a:r>
            <a:r>
              <a:rPr lang="ru-RU" sz="2800" dirty="0" smtClean="0">
                <a:solidFill>
                  <a:schemeClr val="bg1"/>
                </a:solidFill>
                <a:ea typeface="Times New Roman"/>
              </a:rPr>
              <a:t>города;</a:t>
            </a:r>
            <a:endParaRPr lang="ru-RU" sz="2800" dirty="0">
              <a:solidFill>
                <a:schemeClr val="bg1"/>
              </a:solidFill>
            </a:endParaRPr>
          </a:p>
          <a:p>
            <a:pPr lvl="0" algn="just"/>
            <a:r>
              <a:rPr lang="ru-RU" sz="2800" dirty="0" smtClean="0">
                <a:solidFill>
                  <a:schemeClr val="bg1"/>
                </a:solidFill>
                <a:ea typeface="Times New Roman"/>
              </a:rPr>
              <a:t>- иметь  уважение </a:t>
            </a:r>
            <a:r>
              <a:rPr lang="ru-RU" sz="2800" dirty="0">
                <a:solidFill>
                  <a:schemeClr val="bg1"/>
                </a:solidFill>
                <a:ea typeface="Times New Roman"/>
              </a:rPr>
              <a:t>к жителям </a:t>
            </a:r>
            <a:r>
              <a:rPr lang="ru-RU" sz="2800" dirty="0" smtClean="0">
                <a:solidFill>
                  <a:schemeClr val="bg1"/>
                </a:solidFill>
                <a:ea typeface="Times New Roman"/>
              </a:rPr>
              <a:t>и традициям города</a:t>
            </a:r>
            <a:r>
              <a:rPr lang="ru-RU" sz="2800" dirty="0">
                <a:solidFill>
                  <a:schemeClr val="bg1"/>
                </a:solidFill>
                <a:ea typeface="Times New Roman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pPr lvl="0" algn="just"/>
            <a:r>
              <a:rPr lang="ru-RU" sz="2800" dirty="0" smtClean="0">
                <a:solidFill>
                  <a:schemeClr val="bg1"/>
                </a:solidFill>
                <a:ea typeface="Times New Roman"/>
              </a:rPr>
              <a:t>2. Будут заботиться </a:t>
            </a:r>
            <a:r>
              <a:rPr lang="ru-RU" sz="2800" dirty="0">
                <a:solidFill>
                  <a:schemeClr val="bg1"/>
                </a:solidFill>
                <a:ea typeface="Times New Roman"/>
              </a:rPr>
              <a:t>о природных и культурных ценностях </a:t>
            </a:r>
            <a:r>
              <a:rPr lang="ru-RU" sz="2800" dirty="0" smtClean="0">
                <a:solidFill>
                  <a:schemeClr val="bg1"/>
                </a:solidFill>
                <a:ea typeface="Times New Roman"/>
              </a:rPr>
              <a:t>города.</a:t>
            </a:r>
            <a:endParaRPr lang="ru-RU" sz="2800" dirty="0">
              <a:solidFill>
                <a:schemeClr val="bg1"/>
              </a:solidFill>
            </a:endParaRPr>
          </a:p>
          <a:p>
            <a:pPr lvl="0" algn="just"/>
            <a:endParaRPr lang="ru-RU" sz="2800" dirty="0">
              <a:solidFill>
                <a:schemeClr val="bg1"/>
              </a:solidFill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2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96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332655"/>
            <a:ext cx="7976538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spcAft>
                <a:spcPts val="0"/>
              </a:spcAft>
              <a:tabLst>
                <a:tab pos="899160" algn="l"/>
              </a:tabLst>
            </a:pP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540385">
              <a:spcAft>
                <a:spcPts val="0"/>
              </a:spcAft>
              <a:tabLst>
                <a:tab pos="74676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2013" y="1136107"/>
            <a:ext cx="7312869" cy="254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endParaRPr lang="ru-RU" sz="4800" b="1" i="1" dirty="0" smtClean="0">
              <a:solidFill>
                <a:srgbClr val="FF0000"/>
              </a:solidFill>
              <a:latin typeface="Monotype Corsiva" pitchFamily="66" charset="0"/>
              <a:ea typeface="Calibri"/>
            </a:endParaRPr>
          </a:p>
          <a:p>
            <a:pPr algn="just">
              <a:spcAft>
                <a:spcPts val="1000"/>
              </a:spcAft>
            </a:pP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2800" dirty="0">
              <a:solidFill>
                <a:schemeClr val="bg1"/>
              </a:solidFill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2050" name="Picture 2" descr="F:\Фото по патриотическому воспитанию\2a7d3cde7390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" y="332655"/>
            <a:ext cx="8154617" cy="62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52101" y="216341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24130" lvl="0" algn="ctr"/>
            <a:r>
              <a:rPr lang="ru-RU" sz="4800" b="1" spc="-50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«Моя </a:t>
            </a:r>
            <a:r>
              <a:rPr lang="ru-RU" sz="4800" b="1" spc="-50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Родина-</a:t>
            </a:r>
          </a:p>
          <a:p>
            <a:pPr marR="24130" lvl="0" algn="ctr"/>
            <a:r>
              <a:rPr lang="ru-RU" sz="4800" b="1" spc="-50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 </a:t>
            </a:r>
            <a:r>
              <a:rPr lang="ru-RU" sz="4800" b="1" spc="-50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моя Россия»</a:t>
            </a:r>
            <a:endParaRPr lang="ru-RU" sz="4800" dirty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</p:txBody>
      </p:sp>
      <p:pic>
        <p:nvPicPr>
          <p:cNvPr id="9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0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6875" y="477852"/>
            <a:ext cx="786331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  <a:t>Цель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Дать </a:t>
            </a:r>
            <a:r>
              <a:rPr lang="ru-RU" sz="4000" dirty="0">
                <a:solidFill>
                  <a:schemeClr val="bg1"/>
                </a:solidFill>
              </a:rPr>
              <a:t>представление о государстве,   </a:t>
            </a:r>
            <a:r>
              <a:rPr lang="ru-RU" sz="4000" dirty="0" smtClean="0">
                <a:solidFill>
                  <a:schemeClr val="bg1"/>
                </a:solidFill>
              </a:rPr>
              <a:t> его </a:t>
            </a:r>
            <a:r>
              <a:rPr lang="ru-RU" sz="4000" dirty="0">
                <a:solidFill>
                  <a:schemeClr val="bg1"/>
                </a:solidFill>
              </a:rPr>
              <a:t>столице, познакомить с  городами России.</a:t>
            </a:r>
          </a:p>
        </p:txBody>
      </p:sp>
      <p:pic>
        <p:nvPicPr>
          <p:cNvPr id="3074" name="Picture 2" descr="F:\картинки\0002-003-Moja-rodina-Rossij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59578"/>
            <a:ext cx="5324823" cy="2933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64685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6632"/>
            <a:ext cx="7938592" cy="10968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6600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Задачи:</a:t>
            </a:r>
          </a:p>
          <a:p>
            <a:pPr lvl="0">
              <a:spcAft>
                <a:spcPts val="100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Познакомить детей с историей возникновения России, государственной символикой страны.</a:t>
            </a:r>
          </a:p>
          <a:p>
            <a:pPr lvl="0">
              <a:spcAft>
                <a:spcPts val="100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Формировать простейшие географические представления о стране.</a:t>
            </a:r>
          </a:p>
          <a:p>
            <a:pPr lvl="0">
              <a:spcAft>
                <a:spcPts val="100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Воспитывать любовь к Родине, чувство гордости за свою страну.</a:t>
            </a:r>
          </a:p>
          <a:p>
            <a:pPr lvl="0">
              <a:spcAft>
                <a:spcPts val="100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4.Прививать чувства толерантности, уважения</a:t>
            </a:r>
          </a:p>
          <a:p>
            <a:pPr lvl="0">
              <a:spcAft>
                <a:spcPts val="100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симпатии  к другим людям, </a:t>
            </a:r>
          </a:p>
          <a:p>
            <a:pPr lvl="0">
              <a:spcAft>
                <a:spcPts val="100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народам, их традициям.</a:t>
            </a:r>
          </a:p>
          <a:p>
            <a:pPr lvl="0">
              <a:spcAft>
                <a:spcPts val="1000"/>
              </a:spcAft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6600" i="1" dirty="0" smtClean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6600" i="1" dirty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F:\картинки\Flag_RF_03_smal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650194"/>
            <a:ext cx="2970040" cy="1633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6460" y="1052736"/>
            <a:ext cx="7632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6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Актуальность</a:t>
            </a:r>
            <a:r>
              <a:rPr lang="ru-RU" sz="5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5400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pPr indent="457200" algn="just">
              <a:spcAft>
                <a:spcPts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данной </a:t>
            </a:r>
            <a:r>
              <a:rPr lang="ru-RU" sz="4400" dirty="0">
                <a:solidFill>
                  <a:schemeClr val="bg1"/>
                </a:solidFill>
                <a:latin typeface="Times New Roman"/>
                <a:ea typeface="Times New Roman"/>
              </a:rPr>
              <a:t>темы состоит в вопросах воспитания молодежи, как достойных граждан государства. </a:t>
            </a:r>
            <a:endParaRPr lang="ru-RU" sz="4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61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7456885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400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Э</a:t>
            </a:r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тапы </a:t>
            </a:r>
            <a:r>
              <a:rPr lang="ru-RU" sz="5400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работы</a:t>
            </a:r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:</a:t>
            </a:r>
            <a:endParaRPr lang="ru-RU" sz="5400" dirty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Анкетирование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Составление плана работы с родителями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Определение основных форм работы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Совместные  тематические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праздники; досуги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Консультации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СМИ для родителей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Открытые просмотры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Оформление альбомов: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«Наша Родина»,     </a:t>
            </a:r>
            <a:r>
              <a:rPr lang="ru-RU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Москва – столица России</a:t>
            </a:r>
            <a:r>
              <a:rPr lang="ru-RU" sz="2400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», «Город-герой Новороссийск»</a:t>
            </a:r>
            <a:endParaRPr lang="ru-RU" sz="2400" spc="-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Изготовление игрушек, атрибутов для проведения праздников и занятий.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540385">
              <a:spcAft>
                <a:spcPts val="0"/>
              </a:spcAft>
              <a:tabLst>
                <a:tab pos="74676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85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34565" y="-86292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332655"/>
            <a:ext cx="7976538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spcAft>
                <a:spcPts val="0"/>
              </a:spcAft>
              <a:tabLst>
                <a:tab pos="899160" algn="l"/>
              </a:tabLst>
            </a:pP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540385">
              <a:spcAft>
                <a:spcPts val="0"/>
              </a:spcAft>
              <a:tabLst>
                <a:tab pos="74676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1507" y="642897"/>
            <a:ext cx="7976537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Ожидаемые </a:t>
            </a: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результаты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:</a:t>
            </a:r>
          </a:p>
          <a:p>
            <a:pPr algn="just">
              <a:spcAft>
                <a:spcPts val="1000"/>
              </a:spcAft>
            </a:pPr>
            <a:endParaRPr lang="ru-RU" sz="1100" dirty="0">
              <a:latin typeface="Times New Roman"/>
              <a:ea typeface="Times New Roman"/>
            </a:endParaRPr>
          </a:p>
          <a:p>
            <a:pPr lvl="0" algn="just"/>
            <a:r>
              <a:rPr lang="ru-RU" sz="3200" dirty="0">
                <a:solidFill>
                  <a:schemeClr val="bg1"/>
                </a:solidFill>
                <a:ea typeface="Times New Roman"/>
              </a:rPr>
              <a:t>Дети </a:t>
            </a:r>
            <a:r>
              <a:rPr lang="ru-RU" sz="3200" dirty="0" smtClean="0">
                <a:solidFill>
                  <a:schemeClr val="bg1"/>
                </a:solidFill>
                <a:ea typeface="Times New Roman"/>
              </a:rPr>
              <a:t>будут иметь представления: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ea typeface="Times New Roman"/>
              </a:rPr>
              <a:t>  об истории страны,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ea typeface="Times New Roman"/>
              </a:rPr>
              <a:t> о традициях и культуре русского народа;</a:t>
            </a:r>
            <a:endParaRPr lang="ru-RU" sz="3200" dirty="0">
              <a:solidFill>
                <a:schemeClr val="bg1"/>
              </a:solidFill>
            </a:endParaRP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государственной символике; </a:t>
            </a: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о многонациональности </a:t>
            </a:r>
          </a:p>
          <a:p>
            <a:pPr lvl="0"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    народов проживающих на</a:t>
            </a:r>
          </a:p>
          <a:p>
            <a:pPr lvl="0">
              <a:spcAft>
                <a:spcPts val="1000"/>
              </a:spcAft>
            </a:pPr>
            <a:r>
              <a:rPr lang="ru-RU" sz="3200" dirty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a typeface="Times New Roman"/>
                <a:cs typeface="Times New Roman" pitchFamily="18" charset="0"/>
              </a:rPr>
              <a:t>    территории нашей России.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2800" dirty="0" smtClean="0">
              <a:solidFill>
                <a:schemeClr val="bg1"/>
              </a:solidFill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Рисунок 5" descr="C:\Documents and Settings\User\Рабочий стол\фестиваль2\картинки\100px-Coat_of_Arms_of_the_Russian_Federation.svg[1]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4437112"/>
            <a:ext cx="199866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571" y="1721087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Дать понятия о </a:t>
            </a:r>
            <a:r>
              <a:rPr lang="ru-RU" sz="4400" dirty="0">
                <a:solidFill>
                  <a:schemeClr val="bg1"/>
                </a:solidFill>
              </a:rPr>
              <a:t>героизме </a:t>
            </a:r>
            <a:r>
              <a:rPr lang="ru-RU" sz="4400" dirty="0" smtClean="0">
                <a:solidFill>
                  <a:schemeClr val="bg1"/>
                </a:solidFill>
              </a:rPr>
              <a:t>защитников отечества и их заслугах.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9571" y="585242"/>
            <a:ext cx="19688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dirty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</a:p>
        </p:txBody>
      </p:sp>
      <p:pic>
        <p:nvPicPr>
          <p:cNvPr id="2050" name="Picture 2" descr="F:\картинки\voenno_patriotichesko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56" y="3019676"/>
            <a:ext cx="3290818" cy="3290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1233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1617" y="692697"/>
            <a:ext cx="7658575" cy="545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6600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Задачи</a:t>
            </a:r>
            <a:r>
              <a:rPr lang="ru-RU" sz="6600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:</a:t>
            </a:r>
            <a:r>
              <a:rPr lang="ru-RU" sz="6600" dirty="0"/>
              <a:t> 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1. Воспитывать чувство гордости за воинов, защищавших нашу Родину в разные периоды ее истории.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 Воспитывать уважение к ветеранам ВОВ, прославившим родной город, традиции преемственности поколений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3.Воспитывать </a:t>
            </a:r>
            <a:r>
              <a:rPr lang="ru-RU" sz="2400" dirty="0">
                <a:solidFill>
                  <a:schemeClr val="bg1"/>
                </a:solidFill>
              </a:rPr>
              <a:t>защитников своей страны, </a:t>
            </a:r>
            <a:r>
              <a:rPr lang="ru-RU" sz="2400" dirty="0" smtClean="0">
                <a:solidFill>
                  <a:schemeClr val="bg1"/>
                </a:solidFill>
              </a:rPr>
              <a:t>через стремление </a:t>
            </a:r>
            <a:r>
              <a:rPr lang="ru-RU" sz="2400" dirty="0">
                <a:solidFill>
                  <a:schemeClr val="bg1"/>
                </a:solidFill>
              </a:rPr>
              <a:t>быть смелым и отважным.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4.Формировать </a:t>
            </a:r>
            <a:r>
              <a:rPr lang="ru-RU" sz="2400" dirty="0">
                <a:solidFill>
                  <a:schemeClr val="bg1"/>
                </a:solidFill>
              </a:rPr>
              <a:t>гражданственность, чувство любви и гордость на основе изучения военной истории Отечества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571" y="464686"/>
            <a:ext cx="7866585" cy="636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10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Совместная </a:t>
            </a:r>
            <a:r>
              <a:rPr lang="ru-RU" sz="2800" b="1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деятельность воспитателя и детей</a:t>
            </a:r>
            <a:endParaRPr lang="ru-RU" sz="2800" dirty="0">
              <a:solidFill>
                <a:srgbClr val="FF0000"/>
              </a:solidFill>
              <a:latin typeface="Monotype Corsiva" pitchFamily="66" charset="0"/>
              <a:ea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Чтение художественной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литературы</a:t>
            </a: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Праздник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«День защитника Отечества»</a:t>
            </a:r>
            <a:endParaRPr lang="ru-RU" sz="11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Индивидуальные и коллективные беседы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тему «Никто не забыт, ничто не забыто», о родах войск, о флаге и знамени, о почетном караула у воинского знамени, о воинском долге и чести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ru-RU" sz="11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Конкурс детского рисунка на тему «Наша армия родная»   </a:t>
            </a:r>
            <a:endParaRPr lang="ru-RU" sz="11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Подбор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открыток, иллюстраций, фотографий для оформления альбомов «Наша Армия родная»</a:t>
            </a:r>
            <a:endParaRPr lang="ru-RU" sz="11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Самостоятельная художественная деятельность, изготовление поделок на военные темы в подарок папе, дедушке.</a:t>
            </a:r>
            <a:endParaRPr lang="ru-RU" sz="11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Рассматривание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открыток, иллюстраций с изображением родов войск, памятников воинам, обелисков</a:t>
            </a:r>
            <a:endParaRPr lang="ru-RU" sz="11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Прослушивание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музыкальных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произведений</a:t>
            </a: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Сюжетно-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ролевые игры.</a:t>
            </a:r>
            <a:endParaRPr lang="ru-RU" sz="11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Совместная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посадка цветов «Аллея цветов» </a:t>
            </a:r>
            <a:endParaRPr lang="ru-RU" sz="11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914400" algn="just"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55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1871" y="464685"/>
            <a:ext cx="79183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Monotype Corsiva" pitchFamily="66" charset="0"/>
              </a:rPr>
              <a:t>Совместная деятельность с родителями.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-</a:t>
            </a:r>
            <a:r>
              <a:rPr lang="ru-RU" sz="2800" dirty="0" smtClean="0">
                <a:solidFill>
                  <a:schemeClr val="bg1"/>
                </a:solidFill>
              </a:rPr>
              <a:t>  Помощь </a:t>
            </a:r>
            <a:r>
              <a:rPr lang="ru-RU" sz="2800" dirty="0">
                <a:solidFill>
                  <a:schemeClr val="bg1"/>
                </a:solidFill>
              </a:rPr>
              <a:t>родителей в подготовке оборудования и оформлении зала к </a:t>
            </a:r>
            <a:r>
              <a:rPr lang="ru-RU" sz="2800" dirty="0" smtClean="0">
                <a:solidFill>
                  <a:schemeClr val="bg1"/>
                </a:solidFill>
              </a:rPr>
              <a:t>праздникам. </a:t>
            </a:r>
            <a:endParaRPr lang="ru-RU" sz="2800" dirty="0">
              <a:solidFill>
                <a:schemeClr val="bg1"/>
              </a:solidFill>
            </a:endParaRPr>
          </a:p>
          <a:p>
            <a:pPr lvl="0"/>
            <a:r>
              <a:rPr lang="ru-RU" sz="2800" dirty="0" smtClean="0">
                <a:solidFill>
                  <a:schemeClr val="bg1"/>
                </a:solidFill>
              </a:rPr>
              <a:t>-  Проведения </a:t>
            </a:r>
            <a:r>
              <a:rPr lang="ru-RU" sz="2800" dirty="0">
                <a:solidFill>
                  <a:schemeClr val="bg1"/>
                </a:solidFill>
              </a:rPr>
              <a:t>собрания </a:t>
            </a:r>
            <a:r>
              <a:rPr lang="ru-RU" sz="2800" dirty="0" smtClean="0">
                <a:solidFill>
                  <a:schemeClr val="bg1"/>
                </a:solidFill>
              </a:rPr>
              <a:t>пап, </a:t>
            </a:r>
            <a:r>
              <a:rPr lang="ru-RU" sz="2800" dirty="0">
                <a:solidFill>
                  <a:schemeClr val="bg1"/>
                </a:solidFill>
              </a:rPr>
              <a:t>с целью подготовки встречи с </a:t>
            </a:r>
            <a:r>
              <a:rPr lang="ru-RU" sz="2800" dirty="0" smtClean="0">
                <a:solidFill>
                  <a:schemeClr val="bg1"/>
                </a:solidFill>
              </a:rPr>
              <a:t>детьми, </a:t>
            </a:r>
            <a:r>
              <a:rPr lang="ru-RU" sz="2800" dirty="0">
                <a:solidFill>
                  <a:schemeClr val="bg1"/>
                </a:solidFill>
              </a:rPr>
              <a:t>для ознакомления их с различными родами войск. 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</a:rPr>
              <a:t>-  </a:t>
            </a:r>
            <a:r>
              <a:rPr lang="ru-RU" sz="2800" dirty="0">
                <a:solidFill>
                  <a:schemeClr val="bg1"/>
                </a:solidFill>
              </a:rPr>
              <a:t>Подборка </a:t>
            </a:r>
            <a:r>
              <a:rPr lang="ru-RU" sz="2800" dirty="0" smtClean="0">
                <a:solidFill>
                  <a:schemeClr val="bg1"/>
                </a:solidFill>
              </a:rPr>
              <a:t>родителями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вместе с </a:t>
            </a:r>
            <a:r>
              <a:rPr lang="ru-RU" sz="2800" dirty="0">
                <a:solidFill>
                  <a:schemeClr val="bg1"/>
                </a:solidFill>
              </a:rPr>
              <a:t>детьми </a:t>
            </a:r>
            <a:r>
              <a:rPr lang="ru-RU" sz="2800" dirty="0" smtClean="0">
                <a:solidFill>
                  <a:schemeClr val="bg1"/>
                </a:solidFill>
              </a:rPr>
              <a:t>исторического </a:t>
            </a:r>
            <a:r>
              <a:rPr lang="ru-RU" sz="2800" dirty="0">
                <a:solidFill>
                  <a:schemeClr val="bg1"/>
                </a:solidFill>
              </a:rPr>
              <a:t>материала (фотографий, писем) о своих родственниках, принимавших участие в </a:t>
            </a:r>
            <a:r>
              <a:rPr lang="ru-RU" sz="2800" dirty="0" smtClean="0">
                <a:solidFill>
                  <a:schemeClr val="bg1"/>
                </a:solidFill>
              </a:rPr>
              <a:t>боевых действиях и работе в тылу 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1" y="683114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1" y="332655"/>
            <a:ext cx="7976538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spcAft>
                <a:spcPts val="0"/>
              </a:spcAft>
              <a:tabLst>
                <a:tab pos="899160" algn="l"/>
              </a:tabLst>
            </a:pP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540385">
              <a:spcAft>
                <a:spcPts val="0"/>
              </a:spcAft>
              <a:tabLst>
                <a:tab pos="74676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2013" y="1136107"/>
            <a:ext cx="7312869" cy="479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5400" i="1" dirty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Ожидаемые результаты</a:t>
            </a:r>
            <a:r>
              <a:rPr lang="ru-RU" sz="5400" i="1" dirty="0" smtClean="0">
                <a:solidFill>
                  <a:srgbClr val="FF0000"/>
                </a:solidFill>
                <a:latin typeface="Monotype Corsiva" pitchFamily="66" charset="0"/>
                <a:ea typeface="Calibri"/>
              </a:rPr>
              <a:t>:</a:t>
            </a:r>
          </a:p>
          <a:p>
            <a:pPr algn="just">
              <a:spcAft>
                <a:spcPts val="1000"/>
              </a:spcAft>
            </a:pPr>
            <a:endParaRPr lang="ru-RU" sz="11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514350" lvl="0" indent="-514350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Формирование нравственно-волевых качеств личности, гражданственности, чувств </a:t>
            </a:r>
            <a:r>
              <a:rPr lang="ru-RU" sz="2800" dirty="0">
                <a:solidFill>
                  <a:schemeClr val="bg1"/>
                </a:solidFill>
              </a:rPr>
              <a:t>любви и </a:t>
            </a:r>
            <a:r>
              <a:rPr lang="ru-RU" sz="2800" dirty="0" smtClean="0">
                <a:solidFill>
                  <a:schemeClr val="bg1"/>
                </a:solidFill>
              </a:rPr>
              <a:t>гордости.</a:t>
            </a:r>
          </a:p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Уважение детей к историческому прошлому России, к подвигу ветеранов ВОВ.</a:t>
            </a:r>
          </a:p>
          <a:p>
            <a:pPr lvl="0" algn="just"/>
            <a:endParaRPr lang="ru-RU" sz="2800" dirty="0">
              <a:solidFill>
                <a:schemeClr val="bg1"/>
              </a:solidFill>
            </a:endParaRPr>
          </a:p>
          <a:p>
            <a:pPr lvl="0" algn="just"/>
            <a:endParaRPr lang="ru-RU" sz="2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99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Picture 2" descr="F:\картинки\Flag_RF_03_smal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4" y="464686"/>
            <a:ext cx="8332560" cy="5819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9572" y="1988840"/>
            <a:ext cx="6969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rgbClr val="FFFF0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746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7525"/>
            <a:ext cx="8424863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0823" y="980728"/>
            <a:ext cx="716760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6600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Проблема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</a:p>
          <a:p>
            <a:pPr indent="457200" algn="just">
              <a:spcAft>
                <a:spcPts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данной </a:t>
            </a:r>
            <a:r>
              <a:rPr lang="ru-RU" sz="4400" dirty="0">
                <a:solidFill>
                  <a:schemeClr val="bg1"/>
                </a:solidFill>
                <a:latin typeface="Times New Roman"/>
                <a:ea typeface="Times New Roman"/>
              </a:rPr>
              <a:t>темы  </a:t>
            </a:r>
            <a:r>
              <a:rPr lang="ru-RU" sz="440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ru-RU" sz="4400" smtClean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ru-RU" sz="4400">
                <a:solidFill>
                  <a:schemeClr val="bg1"/>
                </a:solidFill>
                <a:latin typeface="Times New Roman"/>
                <a:ea typeface="Times New Roman"/>
              </a:rPr>
              <a:t>«</a:t>
            </a:r>
            <a:r>
              <a:rPr lang="ru-RU" sz="4400" smtClean="0">
                <a:solidFill>
                  <a:schemeClr val="bg1"/>
                </a:solidFill>
                <a:latin typeface="Times New Roman"/>
                <a:ea typeface="Times New Roman"/>
              </a:rPr>
              <a:t>дефицит»  нравственности </a:t>
            </a:r>
            <a:r>
              <a:rPr lang="ru-RU" sz="4400" dirty="0">
                <a:solidFill>
                  <a:schemeClr val="bg1"/>
                </a:solidFill>
                <a:latin typeface="Times New Roman"/>
                <a:ea typeface="Times New Roman"/>
              </a:rPr>
              <a:t>и утрата патриотизма в нашем обществе.</a:t>
            </a:r>
            <a:endParaRPr lang="ru-RU" sz="4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1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7376" y="836712"/>
            <a:ext cx="74690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ru-RU" sz="6600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Решение </a:t>
            </a: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проблемы </a:t>
            </a:r>
            <a:r>
              <a:rPr lang="ru-RU" sz="4800" dirty="0">
                <a:solidFill>
                  <a:srgbClr val="FF0000"/>
                </a:solidFill>
                <a:latin typeface="Times New Roman"/>
                <a:ea typeface="Times New Roman"/>
              </a:rPr>
              <a:t>–</a:t>
            </a:r>
            <a:r>
              <a:rPr lang="ru-RU" sz="4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Times New Roman"/>
                <a:ea typeface="Times New Roman"/>
              </a:rPr>
              <a:t>это воспитание патриотизма</a:t>
            </a:r>
            <a:r>
              <a:rPr lang="ru-RU" sz="4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indent="457200">
              <a:spcAft>
                <a:spcPts val="0"/>
              </a:spcAft>
            </a:pPr>
            <a:endParaRPr lang="ru-RU" sz="44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indent="457200">
              <a:spcAft>
                <a:spcPts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ru-RU" sz="4400" dirty="0">
                <a:solidFill>
                  <a:schemeClr val="bg1"/>
                </a:solidFill>
                <a:latin typeface="Times New Roman"/>
                <a:ea typeface="Times New Roman"/>
              </a:rPr>
              <a:t>Для </a:t>
            </a:r>
            <a:r>
              <a:rPr lang="ru-RU" sz="4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этого     </a:t>
            </a:r>
            <a:r>
              <a:rPr lang="ru-RU" sz="4400" dirty="0">
                <a:solidFill>
                  <a:schemeClr val="bg1"/>
                </a:solidFill>
                <a:latin typeface="Times New Roman"/>
                <a:ea typeface="Times New Roman"/>
              </a:rPr>
              <a:t>необходим постоянный поиск средств и методов воспитания.</a:t>
            </a:r>
            <a:endParaRPr lang="ru-RU" sz="4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1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17525"/>
            <a:ext cx="8156575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517526"/>
            <a:ext cx="7553517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 Задачи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 патриотического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воспитания: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Формирование чувства любви к своему родному краю,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городу (ее природа, культура);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 Формирование представлений о России как о родной стране;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  Воспитание гражданско-патриотических чувств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через любовь к своей семье, дому,  Родине;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   Воспитание патриотизма, уважения к традициям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и культуре родной страны,  изучение ее 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государственной символики.</a:t>
            </a:r>
          </a:p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3400" b="1" dirty="0" smtClean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  <a:p>
            <a:endParaRPr lang="ru-RU" sz="3400" b="1" dirty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  <a:p>
            <a:endParaRPr lang="ru-RU" sz="3400" b="1" dirty="0" smtClean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  <a:p>
            <a:endParaRPr lang="ru-RU" sz="3400" b="1" dirty="0" smtClean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6" name="Picture 34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3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0445" y="764704"/>
            <a:ext cx="7384877" cy="450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600" i="1" dirty="0">
                <a:solidFill>
                  <a:srgbClr val="FF0000"/>
                </a:solidFill>
                <a:latin typeface="Monotype Corsiva" pitchFamily="66" charset="0"/>
                <a:ea typeface="Times New Roman"/>
                <a:cs typeface="Times New Roman"/>
              </a:rPr>
              <a:t>Интеграция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4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– это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более глубокая форма </a:t>
            </a:r>
            <a:r>
              <a:rPr lang="ru-RU" sz="4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взаимосвязи, взаимопроникновения различных предметов.</a:t>
            </a:r>
            <a:endParaRPr lang="ru-RU" sz="4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92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686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843810" y="620688"/>
            <a:ext cx="3562562" cy="8565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Основы интеграции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691680" y="1628799"/>
            <a:ext cx="5760640" cy="612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Средства патриотического воспитания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13937" y="2599827"/>
            <a:ext cx="1724025" cy="612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скусство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635442" y="3556000"/>
            <a:ext cx="1724025" cy="612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Виды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043608" y="3862387"/>
            <a:ext cx="2070229" cy="9048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Худож-ая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л</a:t>
            </a:r>
            <a:r>
              <a:rPr lang="ru-RU" sz="2400" dirty="0" smtClean="0">
                <a:solidFill>
                  <a:schemeClr val="bg1"/>
                </a:solidFill>
              </a:rPr>
              <a:t>итература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555777" y="5158770"/>
            <a:ext cx="2277108" cy="9206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Народное творчество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406371" y="3641227"/>
            <a:ext cx="1587841" cy="7766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Музыка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724128" y="4905969"/>
            <a:ext cx="2376264" cy="71313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Театрализация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4492437" y="1279547"/>
            <a:ext cx="0" cy="39533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036" name="AutoShape 12"/>
          <p:cNvCxnSpPr>
            <a:cxnSpLocks noChangeShapeType="1"/>
            <a:stCxn id="8" idx="3"/>
          </p:cNvCxnSpPr>
          <p:nvPr/>
        </p:nvCxnSpPr>
        <p:spPr bwMode="auto">
          <a:xfrm>
            <a:off x="5359467" y="3862388"/>
            <a:ext cx="1046904" cy="22463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>
            <a:off x="5359921" y="4203107"/>
            <a:ext cx="580231" cy="7028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038" name="AutoShape 14"/>
          <p:cNvCxnSpPr>
            <a:cxnSpLocks noChangeShapeType="1"/>
            <a:endCxn id="10" idx="3"/>
          </p:cNvCxnSpPr>
          <p:nvPr/>
        </p:nvCxnSpPr>
        <p:spPr bwMode="auto">
          <a:xfrm flipH="1">
            <a:off x="3113837" y="3944144"/>
            <a:ext cx="482638" cy="37065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H="1">
            <a:off x="4139952" y="4189178"/>
            <a:ext cx="78390" cy="9899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>
            <a:off x="4471748" y="2258056"/>
            <a:ext cx="4201" cy="52287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4458487" y="3212602"/>
            <a:ext cx="17462" cy="4492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49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2981"/>
            <a:ext cx="8154617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4" descr="minisp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8471" y="-50457"/>
            <a:ext cx="118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816244"/>
            <a:ext cx="7643191" cy="102857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8347" y="524579"/>
            <a:ext cx="7866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Для воспитания патриотических чувств необходимо использовать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9571" y="2420888"/>
            <a:ext cx="7168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Окружающие предметы.</a:t>
            </a:r>
            <a:endParaRPr lang="ru-RU" sz="3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Применять </a:t>
            </a:r>
            <a:r>
              <a:rPr lang="ru-RU" sz="3600" dirty="0">
                <a:solidFill>
                  <a:schemeClr val="bg1"/>
                </a:solidFill>
                <a:latin typeface="Times New Roman"/>
                <a:ea typeface="Times New Roman"/>
              </a:rPr>
              <a:t>все виды фольклора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Календарные  </a:t>
            </a:r>
            <a:r>
              <a:rPr lang="ru-RU" sz="3600" dirty="0">
                <a:solidFill>
                  <a:schemeClr val="bg1"/>
                </a:solidFill>
                <a:latin typeface="Times New Roman"/>
                <a:ea typeface="Times New Roman"/>
              </a:rPr>
              <a:t>праздники и </a:t>
            </a:r>
            <a:r>
              <a:rPr lang="ru-RU" sz="3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традиции</a:t>
            </a:r>
            <a:endParaRPr lang="ru-RU" sz="3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Народно-декоративные    промыслы</a:t>
            </a:r>
            <a:r>
              <a:rPr lang="ru-RU" sz="36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3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32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2120</TotalTime>
  <Words>1224</Words>
  <Application>Microsoft Office PowerPoint</Application>
  <PresentationFormat>Экран (4:3)</PresentationFormat>
  <Paragraphs>281</Paragraphs>
  <Slides>37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Constantia</vt:lpstr>
      <vt:lpstr>Monotype Corsiva</vt:lpstr>
      <vt:lpstr>Symbol</vt:lpstr>
      <vt:lpstr>Times New Roman</vt:lpstr>
      <vt:lpstr>Wingdings 2</vt:lpstr>
      <vt:lpstr>Бумажная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 </vt:lpstr>
      <vt:lpstr> </vt:lpstr>
      <vt:lpstr> </vt:lpstr>
      <vt:lpstr>    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 </vt:lpstr>
      <vt:lpstr> </vt:lpstr>
      <vt:lpstr> </vt:lpstr>
      <vt:lpstr> 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User</cp:lastModifiedBy>
  <cp:revision>131</cp:revision>
  <dcterms:created xsi:type="dcterms:W3CDTF">2012-03-16T10:47:09Z</dcterms:created>
  <dcterms:modified xsi:type="dcterms:W3CDTF">2018-10-26T12:23:29Z</dcterms:modified>
</cp:coreProperties>
</file>