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1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74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381346954458444"/>
          <c:w val="0.55326952705219068"/>
          <c:h val="0.79058067400144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8.0000000000000016E-2</c:v>
                </c:pt>
                <c:pt idx="1">
                  <c:v>0.62000000000000011</c:v>
                </c:pt>
                <c:pt idx="2">
                  <c:v>0.30000000000000004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0082324676981791"/>
          <c:y val="0.2256518260230389"/>
          <c:w val="0.3772288825912774"/>
          <c:h val="0.6776398370672568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E3503-1D74-4F35-BD97-335232D4E37D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B0CEB6A-BAFE-47FD-9E4F-864C8708960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Театрализованная деятельность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02B030-3F83-458C-9032-B96A94F67BA9}" type="parTrans" cxnId="{0A448D9B-D220-4C7C-B615-993C032D04C4}">
      <dgm:prSet/>
      <dgm:spPr/>
      <dgm:t>
        <a:bodyPr/>
        <a:lstStyle/>
        <a:p>
          <a:endParaRPr lang="ru-RU"/>
        </a:p>
      </dgm:t>
    </dgm:pt>
    <dgm:pt modelId="{D286ABA7-B061-4AF1-AEAE-DF31910F2E79}" type="sibTrans" cxnId="{0A448D9B-D220-4C7C-B615-993C032D04C4}">
      <dgm:prSet/>
      <dgm:spPr/>
      <dgm:t>
        <a:bodyPr/>
        <a:lstStyle/>
        <a:p>
          <a:endParaRPr lang="ru-RU"/>
        </a:p>
      </dgm:t>
    </dgm:pt>
    <dgm:pt modelId="{F8AAD114-E6E5-47DF-8664-AEA58B610C2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Активизация словаря</a:t>
          </a:r>
          <a:endParaRPr lang="ru-RU" b="1" dirty="0">
            <a:solidFill>
              <a:schemeClr val="tx1"/>
            </a:solidFill>
          </a:endParaRPr>
        </a:p>
      </dgm:t>
    </dgm:pt>
    <dgm:pt modelId="{AEDE7872-EDE9-4667-945D-E187FE5DF499}" type="parTrans" cxnId="{F3E58DDD-7E5B-4261-93E9-57A32FE0D717}">
      <dgm:prSet/>
      <dgm:spPr/>
      <dgm:t>
        <a:bodyPr/>
        <a:lstStyle/>
        <a:p>
          <a:endParaRPr lang="ru-RU"/>
        </a:p>
      </dgm:t>
    </dgm:pt>
    <dgm:pt modelId="{0645B3E1-D013-4FBE-8B6C-417DCEF344E6}" type="sibTrans" cxnId="{F3E58DDD-7E5B-4261-93E9-57A32FE0D717}">
      <dgm:prSet/>
      <dgm:spPr/>
      <dgm:t>
        <a:bodyPr/>
        <a:lstStyle/>
        <a:p>
          <a:endParaRPr lang="ru-RU"/>
        </a:p>
      </dgm:t>
    </dgm:pt>
    <dgm:pt modelId="{968C7CA9-CDBC-4FB4-B557-D315058F995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Совершенствование звуковой культуры речи</a:t>
          </a:r>
          <a:endParaRPr lang="ru-RU" b="1" dirty="0">
            <a:solidFill>
              <a:schemeClr val="tx1"/>
            </a:solidFill>
          </a:endParaRPr>
        </a:p>
      </dgm:t>
    </dgm:pt>
    <dgm:pt modelId="{1BE23985-16A0-49BC-A93C-3498132565EA}" type="parTrans" cxnId="{E9318709-21C5-401E-A7DB-E2099A40DB43}">
      <dgm:prSet/>
      <dgm:spPr/>
      <dgm:t>
        <a:bodyPr/>
        <a:lstStyle/>
        <a:p>
          <a:endParaRPr lang="ru-RU"/>
        </a:p>
      </dgm:t>
    </dgm:pt>
    <dgm:pt modelId="{AAE29BCF-C670-492E-9717-2520F3908ABC}" type="sibTrans" cxnId="{E9318709-21C5-401E-A7DB-E2099A40DB43}">
      <dgm:prSet/>
      <dgm:spPr/>
      <dgm:t>
        <a:bodyPr/>
        <a:lstStyle/>
        <a:p>
          <a:endParaRPr lang="ru-RU"/>
        </a:p>
      </dgm:t>
    </dgm:pt>
    <dgm:pt modelId="{77B83121-4ABE-473F-A45E-0A6267E4F4B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Совершенствуется интонационный строй речи</a:t>
          </a:r>
          <a:endParaRPr lang="ru-RU" b="1" dirty="0">
            <a:solidFill>
              <a:schemeClr val="tx1"/>
            </a:solidFill>
          </a:endParaRPr>
        </a:p>
      </dgm:t>
    </dgm:pt>
    <dgm:pt modelId="{C2E233CC-2230-4823-A5E8-AF85BD155464}" type="parTrans" cxnId="{4B285582-D74B-4CE6-8E03-20828DEA88E5}">
      <dgm:prSet/>
      <dgm:spPr/>
      <dgm:t>
        <a:bodyPr/>
        <a:lstStyle/>
        <a:p>
          <a:endParaRPr lang="ru-RU"/>
        </a:p>
      </dgm:t>
    </dgm:pt>
    <dgm:pt modelId="{348397B9-79F2-4E8B-A82D-9DCFB6A361E2}" type="sibTrans" cxnId="{4B285582-D74B-4CE6-8E03-20828DEA88E5}">
      <dgm:prSet/>
      <dgm:spPr/>
      <dgm:t>
        <a:bodyPr/>
        <a:lstStyle/>
        <a:p>
          <a:endParaRPr lang="ru-RU"/>
        </a:p>
      </dgm:t>
    </dgm:pt>
    <dgm:pt modelId="{711F2C71-67DE-4B3D-927E-1F7536788F5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Совершенствование связной речи</a:t>
          </a:r>
          <a:endParaRPr lang="ru-RU" b="1" dirty="0">
            <a:solidFill>
              <a:schemeClr val="tx1"/>
            </a:solidFill>
          </a:endParaRPr>
        </a:p>
      </dgm:t>
    </dgm:pt>
    <dgm:pt modelId="{9BF274C7-20E0-4D97-8CDB-DAEA1FBBDF63}" type="parTrans" cxnId="{3D356B85-5E7B-4317-A595-42A294C2B445}">
      <dgm:prSet/>
      <dgm:spPr/>
      <dgm:t>
        <a:bodyPr/>
        <a:lstStyle/>
        <a:p>
          <a:endParaRPr lang="ru-RU"/>
        </a:p>
      </dgm:t>
    </dgm:pt>
    <dgm:pt modelId="{3F906F36-0682-4206-9692-48ED8FDC7B55}" type="sibTrans" cxnId="{3D356B85-5E7B-4317-A595-42A294C2B445}">
      <dgm:prSet/>
      <dgm:spPr/>
      <dgm:t>
        <a:bodyPr/>
        <a:lstStyle/>
        <a:p>
          <a:endParaRPr lang="ru-RU"/>
        </a:p>
      </dgm:t>
    </dgm:pt>
    <dgm:pt modelId="{7633E942-03ED-458A-BF21-0955AE2FA2FC}" type="pres">
      <dgm:prSet presAssocID="{403E3503-1D74-4F35-BD97-335232D4E37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468782-E44F-4937-9A99-4B2305740877}" type="pres">
      <dgm:prSet presAssocID="{403E3503-1D74-4F35-BD97-335232D4E37D}" presName="matrix" presStyleCnt="0"/>
      <dgm:spPr/>
    </dgm:pt>
    <dgm:pt modelId="{32899C3A-AB35-40B6-A0AE-ECB928965798}" type="pres">
      <dgm:prSet presAssocID="{403E3503-1D74-4F35-BD97-335232D4E37D}" presName="tile1" presStyleLbl="node1" presStyleIdx="0" presStyleCnt="4" custLinFactNeighborY="-2703"/>
      <dgm:spPr/>
      <dgm:t>
        <a:bodyPr/>
        <a:lstStyle/>
        <a:p>
          <a:endParaRPr lang="ru-RU"/>
        </a:p>
      </dgm:t>
    </dgm:pt>
    <dgm:pt modelId="{0F28B523-991B-4EA9-AA09-5E01853E43CC}" type="pres">
      <dgm:prSet presAssocID="{403E3503-1D74-4F35-BD97-335232D4E3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1ABD0-2CF4-461E-9535-5B4A0E4E7923}" type="pres">
      <dgm:prSet presAssocID="{403E3503-1D74-4F35-BD97-335232D4E37D}" presName="tile2" presStyleLbl="node1" presStyleIdx="1" presStyleCnt="4"/>
      <dgm:spPr/>
      <dgm:t>
        <a:bodyPr/>
        <a:lstStyle/>
        <a:p>
          <a:endParaRPr lang="ru-RU"/>
        </a:p>
      </dgm:t>
    </dgm:pt>
    <dgm:pt modelId="{E8A5ED01-FAAF-4302-BE64-8C539056E07D}" type="pres">
      <dgm:prSet presAssocID="{403E3503-1D74-4F35-BD97-335232D4E3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48E98-BC1F-4BD0-BA6A-F68D24CCD5C2}" type="pres">
      <dgm:prSet presAssocID="{403E3503-1D74-4F35-BD97-335232D4E37D}" presName="tile3" presStyleLbl="node1" presStyleIdx="2" presStyleCnt="4"/>
      <dgm:spPr/>
      <dgm:t>
        <a:bodyPr/>
        <a:lstStyle/>
        <a:p>
          <a:endParaRPr lang="ru-RU"/>
        </a:p>
      </dgm:t>
    </dgm:pt>
    <dgm:pt modelId="{B7707307-BC15-4A65-82AF-F07F62BFB5D7}" type="pres">
      <dgm:prSet presAssocID="{403E3503-1D74-4F35-BD97-335232D4E3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4164-FDFB-40E8-AAB5-CE6CDB0B6B6B}" type="pres">
      <dgm:prSet presAssocID="{403E3503-1D74-4F35-BD97-335232D4E37D}" presName="tile4" presStyleLbl="node1" presStyleIdx="3" presStyleCnt="4"/>
      <dgm:spPr/>
      <dgm:t>
        <a:bodyPr/>
        <a:lstStyle/>
        <a:p>
          <a:endParaRPr lang="ru-RU"/>
        </a:p>
      </dgm:t>
    </dgm:pt>
    <dgm:pt modelId="{9B273385-34EC-453B-822C-0F194CF0B277}" type="pres">
      <dgm:prSet presAssocID="{403E3503-1D74-4F35-BD97-335232D4E3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FEB2-F8BB-4889-AE1D-3EC205E48B08}" type="pres">
      <dgm:prSet presAssocID="{403E3503-1D74-4F35-BD97-335232D4E37D}" presName="centerTile" presStyleLbl="fgShp" presStyleIdx="0" presStyleCnt="1" custScaleX="191227" custLinFactNeighborX="6140" custLinFactNeighborY="675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8F082-F092-40A5-AF0C-C82F0F936741}" type="presOf" srcId="{711F2C71-67DE-4B3D-927E-1F7536788F56}" destId="{CDAC4164-FDFB-40E8-AAB5-CE6CDB0B6B6B}" srcOrd="0" destOrd="0" presId="urn:microsoft.com/office/officeart/2005/8/layout/matrix1"/>
    <dgm:cxn modelId="{029AE15F-104E-4F42-A80F-B7FEB5EF773C}" type="presOf" srcId="{403E3503-1D74-4F35-BD97-335232D4E37D}" destId="{7633E942-03ED-458A-BF21-0955AE2FA2FC}" srcOrd="0" destOrd="0" presId="urn:microsoft.com/office/officeart/2005/8/layout/matrix1"/>
    <dgm:cxn modelId="{3D356B85-5E7B-4317-A595-42A294C2B445}" srcId="{6B0CEB6A-BAFE-47FD-9E4F-864C8708960E}" destId="{711F2C71-67DE-4B3D-927E-1F7536788F56}" srcOrd="3" destOrd="0" parTransId="{9BF274C7-20E0-4D97-8CDB-DAEA1FBBDF63}" sibTransId="{3F906F36-0682-4206-9692-48ED8FDC7B55}"/>
    <dgm:cxn modelId="{44AA0B7C-924A-4F07-86DD-D9A52FE46C4C}" type="presOf" srcId="{6B0CEB6A-BAFE-47FD-9E4F-864C8708960E}" destId="{E1FEFEB2-F8BB-4889-AE1D-3EC205E48B08}" srcOrd="0" destOrd="0" presId="urn:microsoft.com/office/officeart/2005/8/layout/matrix1"/>
    <dgm:cxn modelId="{9B4402EE-F869-459B-82F9-A5A92137A209}" type="presOf" srcId="{F8AAD114-E6E5-47DF-8664-AEA58B610C2A}" destId="{0F28B523-991B-4EA9-AA09-5E01853E43CC}" srcOrd="1" destOrd="0" presId="urn:microsoft.com/office/officeart/2005/8/layout/matrix1"/>
    <dgm:cxn modelId="{38BCEB1C-86F4-461C-9752-13F5767A76A2}" type="presOf" srcId="{77B83121-4ABE-473F-A45E-0A6267E4F4BE}" destId="{B7707307-BC15-4A65-82AF-F07F62BFB5D7}" srcOrd="1" destOrd="0" presId="urn:microsoft.com/office/officeart/2005/8/layout/matrix1"/>
    <dgm:cxn modelId="{ECF515AF-4454-4725-90DC-E6DF79FE466F}" type="presOf" srcId="{77B83121-4ABE-473F-A45E-0A6267E4F4BE}" destId="{1FD48E98-BC1F-4BD0-BA6A-F68D24CCD5C2}" srcOrd="0" destOrd="0" presId="urn:microsoft.com/office/officeart/2005/8/layout/matrix1"/>
    <dgm:cxn modelId="{49277A67-6FDC-4FE7-B950-60F6CE35A83D}" type="presOf" srcId="{F8AAD114-E6E5-47DF-8664-AEA58B610C2A}" destId="{32899C3A-AB35-40B6-A0AE-ECB928965798}" srcOrd="0" destOrd="0" presId="urn:microsoft.com/office/officeart/2005/8/layout/matrix1"/>
    <dgm:cxn modelId="{4B285582-D74B-4CE6-8E03-20828DEA88E5}" srcId="{6B0CEB6A-BAFE-47FD-9E4F-864C8708960E}" destId="{77B83121-4ABE-473F-A45E-0A6267E4F4BE}" srcOrd="2" destOrd="0" parTransId="{C2E233CC-2230-4823-A5E8-AF85BD155464}" sibTransId="{348397B9-79F2-4E8B-A82D-9DCFB6A361E2}"/>
    <dgm:cxn modelId="{0A448D9B-D220-4C7C-B615-993C032D04C4}" srcId="{403E3503-1D74-4F35-BD97-335232D4E37D}" destId="{6B0CEB6A-BAFE-47FD-9E4F-864C8708960E}" srcOrd="0" destOrd="0" parTransId="{7002B030-3F83-458C-9032-B96A94F67BA9}" sibTransId="{D286ABA7-B061-4AF1-AEAE-DF31910F2E79}"/>
    <dgm:cxn modelId="{EE872C68-4D0D-4BB4-8FB2-10E18561FAD9}" type="presOf" srcId="{711F2C71-67DE-4B3D-927E-1F7536788F56}" destId="{9B273385-34EC-453B-822C-0F194CF0B277}" srcOrd="1" destOrd="0" presId="urn:microsoft.com/office/officeart/2005/8/layout/matrix1"/>
    <dgm:cxn modelId="{E9318709-21C5-401E-A7DB-E2099A40DB43}" srcId="{6B0CEB6A-BAFE-47FD-9E4F-864C8708960E}" destId="{968C7CA9-CDBC-4FB4-B557-D315058F995B}" srcOrd="1" destOrd="0" parTransId="{1BE23985-16A0-49BC-A93C-3498132565EA}" sibTransId="{AAE29BCF-C670-492E-9717-2520F3908ABC}"/>
    <dgm:cxn modelId="{ED5D4A7E-11AD-4060-AB89-44CFF2AE3D2D}" type="presOf" srcId="{968C7CA9-CDBC-4FB4-B557-D315058F995B}" destId="{E8A5ED01-FAAF-4302-BE64-8C539056E07D}" srcOrd="1" destOrd="0" presId="urn:microsoft.com/office/officeart/2005/8/layout/matrix1"/>
    <dgm:cxn modelId="{C6F272CA-E0F0-4986-8D31-278DA1619D52}" type="presOf" srcId="{968C7CA9-CDBC-4FB4-B557-D315058F995B}" destId="{6481ABD0-2CF4-461E-9535-5B4A0E4E7923}" srcOrd="0" destOrd="0" presId="urn:microsoft.com/office/officeart/2005/8/layout/matrix1"/>
    <dgm:cxn modelId="{F3E58DDD-7E5B-4261-93E9-57A32FE0D717}" srcId="{6B0CEB6A-BAFE-47FD-9E4F-864C8708960E}" destId="{F8AAD114-E6E5-47DF-8664-AEA58B610C2A}" srcOrd="0" destOrd="0" parTransId="{AEDE7872-EDE9-4667-945D-E187FE5DF499}" sibTransId="{0645B3E1-D013-4FBE-8B6C-417DCEF344E6}"/>
    <dgm:cxn modelId="{6D12FB07-0A40-4893-BA02-2E6FE2044190}" type="presParOf" srcId="{7633E942-03ED-458A-BF21-0955AE2FA2FC}" destId="{47468782-E44F-4937-9A99-4B2305740877}" srcOrd="0" destOrd="0" presId="urn:microsoft.com/office/officeart/2005/8/layout/matrix1"/>
    <dgm:cxn modelId="{01E1CC23-B602-47B6-8C01-B5891BB0F276}" type="presParOf" srcId="{47468782-E44F-4937-9A99-4B2305740877}" destId="{32899C3A-AB35-40B6-A0AE-ECB928965798}" srcOrd="0" destOrd="0" presId="urn:microsoft.com/office/officeart/2005/8/layout/matrix1"/>
    <dgm:cxn modelId="{3238451F-8D06-41B4-989D-B966E1A5FA32}" type="presParOf" srcId="{47468782-E44F-4937-9A99-4B2305740877}" destId="{0F28B523-991B-4EA9-AA09-5E01853E43CC}" srcOrd="1" destOrd="0" presId="urn:microsoft.com/office/officeart/2005/8/layout/matrix1"/>
    <dgm:cxn modelId="{A9BE5E0F-80C5-4E0F-983D-50C6BC86A224}" type="presParOf" srcId="{47468782-E44F-4937-9A99-4B2305740877}" destId="{6481ABD0-2CF4-461E-9535-5B4A0E4E7923}" srcOrd="2" destOrd="0" presId="urn:microsoft.com/office/officeart/2005/8/layout/matrix1"/>
    <dgm:cxn modelId="{1A6CA8D5-952E-4D67-B8BC-FFF3E8F1F0AA}" type="presParOf" srcId="{47468782-E44F-4937-9A99-4B2305740877}" destId="{E8A5ED01-FAAF-4302-BE64-8C539056E07D}" srcOrd="3" destOrd="0" presId="urn:microsoft.com/office/officeart/2005/8/layout/matrix1"/>
    <dgm:cxn modelId="{75C77D6B-8698-4C17-ADF0-6C73301C0695}" type="presParOf" srcId="{47468782-E44F-4937-9A99-4B2305740877}" destId="{1FD48E98-BC1F-4BD0-BA6A-F68D24CCD5C2}" srcOrd="4" destOrd="0" presId="urn:microsoft.com/office/officeart/2005/8/layout/matrix1"/>
    <dgm:cxn modelId="{8DC58689-7737-4E0B-84B8-9493AC3989E0}" type="presParOf" srcId="{47468782-E44F-4937-9A99-4B2305740877}" destId="{B7707307-BC15-4A65-82AF-F07F62BFB5D7}" srcOrd="5" destOrd="0" presId="urn:microsoft.com/office/officeart/2005/8/layout/matrix1"/>
    <dgm:cxn modelId="{71C3D774-75CE-4A1E-966E-FA8C712DE0E6}" type="presParOf" srcId="{47468782-E44F-4937-9A99-4B2305740877}" destId="{CDAC4164-FDFB-40E8-AAB5-CE6CDB0B6B6B}" srcOrd="6" destOrd="0" presId="urn:microsoft.com/office/officeart/2005/8/layout/matrix1"/>
    <dgm:cxn modelId="{E2B49854-2A62-434C-B7F2-AAE03B2EA205}" type="presParOf" srcId="{47468782-E44F-4937-9A99-4B2305740877}" destId="{9B273385-34EC-453B-822C-0F194CF0B277}" srcOrd="7" destOrd="0" presId="urn:microsoft.com/office/officeart/2005/8/layout/matrix1"/>
    <dgm:cxn modelId="{40F215E5-FDCB-4A7A-BE9B-969F41749AEA}" type="presParOf" srcId="{7633E942-03ED-458A-BF21-0955AE2FA2FC}" destId="{E1FEFEB2-F8BB-4889-AE1D-3EC205E48B0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99C3A-AB35-40B6-A0AE-ECB928965798}">
      <dsp:nvSpPr>
        <dsp:cNvPr id="0" name=""/>
        <dsp:cNvSpPr/>
      </dsp:nvSpPr>
      <dsp:spPr>
        <a:xfrm rot="16200000">
          <a:off x="378042" y="-378042"/>
          <a:ext cx="2664295" cy="342038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Активизация словаря</a:t>
          </a:r>
          <a:endParaRPr lang="ru-RU" sz="1900" b="1" kern="1200" dirty="0">
            <a:solidFill>
              <a:schemeClr val="tx1"/>
            </a:solidFill>
          </a:endParaRPr>
        </a:p>
      </dsp:txBody>
      <dsp:txXfrm rot="5400000">
        <a:off x="-1" y="1"/>
        <a:ext cx="3420380" cy="1998222"/>
      </dsp:txXfrm>
    </dsp:sp>
    <dsp:sp modelId="{6481ABD0-2CF4-461E-9535-5B4A0E4E7923}">
      <dsp:nvSpPr>
        <dsp:cNvPr id="0" name=""/>
        <dsp:cNvSpPr/>
      </dsp:nvSpPr>
      <dsp:spPr>
        <a:xfrm>
          <a:off x="3420380" y="0"/>
          <a:ext cx="3420380" cy="2664295"/>
        </a:xfrm>
        <a:prstGeom prst="round1Rect">
          <a:avLst/>
        </a:prstGeom>
        <a:solidFill>
          <a:schemeClr val="accent4">
            <a:hueOff val="6134423"/>
            <a:satOff val="-1518"/>
            <a:lumOff val="307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Совершенствование звуковой культуры речи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3420380" y="0"/>
        <a:ext cx="3420380" cy="1998222"/>
      </dsp:txXfrm>
    </dsp:sp>
    <dsp:sp modelId="{1FD48E98-BC1F-4BD0-BA6A-F68D24CCD5C2}">
      <dsp:nvSpPr>
        <dsp:cNvPr id="0" name=""/>
        <dsp:cNvSpPr/>
      </dsp:nvSpPr>
      <dsp:spPr>
        <a:xfrm rot="10800000">
          <a:off x="0" y="2664295"/>
          <a:ext cx="3420380" cy="2664295"/>
        </a:xfrm>
        <a:prstGeom prst="round1Rect">
          <a:avLst/>
        </a:prstGeom>
        <a:solidFill>
          <a:schemeClr val="accent4">
            <a:hueOff val="12268846"/>
            <a:satOff val="-3037"/>
            <a:lumOff val="614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Совершенствуется интонационный строй речи</a:t>
          </a:r>
          <a:endParaRPr lang="ru-RU" sz="1900" b="1" kern="1200" dirty="0">
            <a:solidFill>
              <a:schemeClr val="tx1"/>
            </a:solidFill>
          </a:endParaRPr>
        </a:p>
      </dsp:txBody>
      <dsp:txXfrm rot="10800000">
        <a:off x="0" y="3330369"/>
        <a:ext cx="3420380" cy="1998222"/>
      </dsp:txXfrm>
    </dsp:sp>
    <dsp:sp modelId="{CDAC4164-FDFB-40E8-AAB5-CE6CDB0B6B6B}">
      <dsp:nvSpPr>
        <dsp:cNvPr id="0" name=""/>
        <dsp:cNvSpPr/>
      </dsp:nvSpPr>
      <dsp:spPr>
        <a:xfrm rot="5400000">
          <a:off x="3798422" y="2286253"/>
          <a:ext cx="2664295" cy="3420380"/>
        </a:xfrm>
        <a:prstGeom prst="round1Rect">
          <a:avLst/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Совершенствование связной речи</a:t>
          </a:r>
          <a:endParaRPr lang="ru-RU" sz="1900" b="1" kern="1200" dirty="0">
            <a:solidFill>
              <a:schemeClr val="tx1"/>
            </a:solidFill>
          </a:endParaRPr>
        </a:p>
      </dsp:txBody>
      <dsp:txXfrm rot="-5400000">
        <a:off x="3420380" y="3330369"/>
        <a:ext cx="3420380" cy="1998222"/>
      </dsp:txXfrm>
    </dsp:sp>
    <dsp:sp modelId="{E1FEFEB2-F8BB-4889-AE1D-3EC205E48B08}">
      <dsp:nvSpPr>
        <dsp:cNvPr id="0" name=""/>
        <dsp:cNvSpPr/>
      </dsp:nvSpPr>
      <dsp:spPr>
        <a:xfrm>
          <a:off x="1584179" y="2088235"/>
          <a:ext cx="3924414" cy="1332147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Театрализованная деятельность</a:t>
          </a:r>
          <a:endParaRPr lang="ru-RU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9209" y="2153265"/>
        <a:ext cx="3794354" cy="120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4858702" cy="111325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Развитие речи через театрализованную деятельность</a:t>
            </a:r>
            <a:endParaRPr lang="ru-RU" sz="36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5589240"/>
            <a:ext cx="3134722" cy="411528"/>
          </a:xfrm>
        </p:spPr>
        <p:txBody>
          <a:bodyPr>
            <a:normAutofit fontScale="70000" lnSpcReduction="20000"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Выполнила: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Комарицкая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Н.А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7" r="5177"/>
          <a:stretch>
            <a:fillRect/>
          </a:stretch>
        </p:blipFill>
        <p:spPr>
          <a:xfrm>
            <a:off x="900113" y="2636838"/>
            <a:ext cx="4967287" cy="3700462"/>
          </a:xfrm>
        </p:spPr>
      </p:pic>
    </p:spTree>
    <p:extLst>
      <p:ext uri="{BB962C8B-B14F-4D97-AF65-F5344CB8AC3E}">
        <p14:creationId xmlns:p14="http://schemas.microsoft.com/office/powerpoint/2010/main" xmlns="" val="26780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развитии речи посредством театрализованной деятельности можно выделить три этапа: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3528" y="1844824"/>
            <a:ext cx="2736304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сюжетными игрушками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707512" y="2667392"/>
            <a:ext cx="2210544" cy="72008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потешками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6456040" y="3591164"/>
            <a:ext cx="2714600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игры-театрализации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36913"/>
            <a:ext cx="3240360" cy="2164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112" y="3387472"/>
            <a:ext cx="3075825" cy="2054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9058" y="4548335"/>
            <a:ext cx="3431582" cy="2291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794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Большую роль для развития воображения играют подвижные игры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645023"/>
            <a:ext cx="5076056" cy="3389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8800"/>
            <a:ext cx="4572000" cy="3053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944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532859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уверенности и социальных навыков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481387" cy="410445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ыбор детьми роли по желанию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азначение на роли застенчивых детей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аспределение ролей по карточкам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роигрывание ролей в парах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8" r="16608"/>
          <a:stretch>
            <a:fillRect/>
          </a:stretch>
        </p:blipFill>
        <p:spPr>
          <a:xfrm>
            <a:off x="3275856" y="1844824"/>
            <a:ext cx="5184576" cy="4552528"/>
          </a:xfrm>
        </p:spPr>
      </p:pic>
    </p:spTree>
    <p:extLst>
      <p:ext uri="{BB962C8B-B14F-4D97-AF65-F5344CB8AC3E}">
        <p14:creationId xmlns:p14="http://schemas.microsoft.com/office/powerpoint/2010/main" xmlns="" val="333733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Мониторинг </a:t>
            </a:r>
            <a:r>
              <a:rPr lang="ru-RU" b="1" dirty="0"/>
              <a:t>развития речи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08972"/>
            <a:ext cx="6480720" cy="472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995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53097500"/>
              </p:ext>
            </p:extLst>
          </p:nvPr>
        </p:nvGraphicFramePr>
        <p:xfrm>
          <a:off x="1115616" y="692696"/>
          <a:ext cx="68407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5927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08" y="1844824"/>
            <a:ext cx="8971885" cy="244827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7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Главное направление развития речи на пятом году жизни - это освоение связной монологической речи.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492896"/>
            <a:ext cx="5978722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039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Мониторинг развития речи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1653626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759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676275"/>
            <a:ext cx="8064896" cy="923925"/>
          </a:xfrm>
        </p:spPr>
        <p:txBody>
          <a:bodyPr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развитие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связной речи у дошкольников средствами театрализованной деятельности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06575"/>
            <a:ext cx="7124700" cy="4052888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0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0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7704"/>
            <a:ext cx="8208912" cy="477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335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8681"/>
            <a:ext cx="5976664" cy="20162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игра - одно из эффективных средств социализации дошкольника в процессе осмысления им нравственного подтекста литературного произведения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132856"/>
            <a:ext cx="5540339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2780928"/>
            <a:ext cx="3672408" cy="374441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</a:pPr>
            <a:r>
              <a:rPr lang="ru-RU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совершенствования диалогов и монологов, освоения выразительности речи наиболее эффективно происходит речевое развитие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23266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20688"/>
            <a:ext cx="3481387" cy="18796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осуществлялась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трёх направлениях: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2" y="3140968"/>
            <a:ext cx="3562558" cy="28083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1.Развивающая среда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Работа с детьми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Работа с родителями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r="21875"/>
          <a:stretch>
            <a:fillRect/>
          </a:stretch>
        </p:blipFill>
        <p:spPr>
          <a:xfrm>
            <a:off x="4716016" y="260648"/>
            <a:ext cx="414908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узел 5"/>
          <p:cNvSpPr/>
          <p:nvPr/>
        </p:nvSpPr>
        <p:spPr>
          <a:xfrm>
            <a:off x="4067944" y="3573016"/>
            <a:ext cx="3409528" cy="32849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429000"/>
            <a:ext cx="4464496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504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162958" cy="822673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Театральный уголок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556792"/>
            <a:ext cx="50405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631949"/>
            <a:ext cx="3058532" cy="4749379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•	Настольный театр </a:t>
            </a:r>
          </a:p>
          <a:p>
            <a:r>
              <a:rPr lang="ru-RU" sz="1800" dirty="0"/>
              <a:t>•	Театр резиновой игрушки </a:t>
            </a:r>
          </a:p>
          <a:p>
            <a:r>
              <a:rPr lang="ru-RU" sz="1800" dirty="0"/>
              <a:t>•	Театр мягкой игрушки</a:t>
            </a:r>
          </a:p>
          <a:p>
            <a:r>
              <a:rPr lang="ru-RU" sz="1800" dirty="0"/>
              <a:t>•	Плоскостной театр</a:t>
            </a:r>
          </a:p>
          <a:p>
            <a:r>
              <a:rPr lang="ru-RU" sz="1800" dirty="0"/>
              <a:t>•	Театр матрёшек</a:t>
            </a:r>
          </a:p>
          <a:p>
            <a:r>
              <a:rPr lang="ru-RU" sz="1800" dirty="0"/>
              <a:t>•	Пальчиковый театр </a:t>
            </a:r>
          </a:p>
          <a:p>
            <a:r>
              <a:rPr lang="ru-RU" sz="1800" dirty="0"/>
              <a:t>•	Декорации </a:t>
            </a:r>
          </a:p>
          <a:p>
            <a:r>
              <a:rPr lang="ru-RU" sz="1800" dirty="0"/>
              <a:t>•	Театр конусной игрушки </a:t>
            </a:r>
          </a:p>
          <a:p>
            <a:r>
              <a:rPr lang="ru-RU" sz="1800" dirty="0"/>
              <a:t>•	Куклы- бибабо </a:t>
            </a:r>
          </a:p>
          <a:p>
            <a:r>
              <a:rPr lang="ru-RU" sz="1800" dirty="0"/>
              <a:t>•	Теневой театр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86960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следующие методы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6086" y="763751"/>
            <a:ext cx="427990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Модификация сказок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 сказок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движений кукол песенкой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Этюды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628188">
            <a:off x="4419328" y="3731779"/>
            <a:ext cx="3913628" cy="2201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76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48820" y="405800"/>
            <a:ext cx="2643060" cy="8629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театр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3672408" cy="2065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60032" y="1700808"/>
            <a:ext cx="2210544" cy="673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кино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01456"/>
            <a:ext cx="3528392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97184" y="3305728"/>
            <a:ext cx="2952328" cy="711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фантазии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908" y="4149080"/>
            <a:ext cx="413193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452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1206</TotalTime>
  <Words>186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Развитие речи через театрализованную деятельность</vt:lpstr>
      <vt:lpstr>Главное направление развития речи на пятом году жизни - это освоение связной монологической речи.</vt:lpstr>
      <vt:lpstr>Мониторинг развития речи</vt:lpstr>
      <vt:lpstr>Цель: развитие связной речи у дошкольников средствами театрализованной деятельности.</vt:lpstr>
      <vt:lpstr>Театрализованная игра - одно из эффективных средств социализации дошкольника в процессе осмысления им нравственного подтекста литературного произведения</vt:lpstr>
      <vt:lpstr>Практическая работа осуществлялась в трёх направлениях:</vt:lpstr>
      <vt:lpstr>Театральный уголок</vt:lpstr>
      <vt:lpstr>Используются следующие методы:</vt:lpstr>
      <vt:lpstr>Слайд 9</vt:lpstr>
      <vt:lpstr>В развитии речи посредством театрализованной деятельности можно выделить три этапа:</vt:lpstr>
      <vt:lpstr>Большую роль для развития воображения играют подвижные игры</vt:lpstr>
      <vt:lpstr>Развития уверенности и социальных навыков</vt:lpstr>
      <vt:lpstr>Мониторинг развития речи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РАЗВИТЕ РЕЧИ ЧЕРЕЗ ТЕАТРАЛЬНУЮ ДЕЯТЕЛЬНОТЬ</dc:title>
  <dc:creator>qwerty</dc:creator>
  <cp:lastModifiedBy>ирина</cp:lastModifiedBy>
  <cp:revision>45</cp:revision>
  <dcterms:created xsi:type="dcterms:W3CDTF">2013-06-25T18:51:36Z</dcterms:created>
  <dcterms:modified xsi:type="dcterms:W3CDTF">2018-10-27T09:50:18Z</dcterms:modified>
</cp:coreProperties>
</file>