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60" r:id="rId6"/>
    <p:sldId id="261" r:id="rId7"/>
    <p:sldId id="258" r:id="rId8"/>
    <p:sldId id="263" r:id="rId9"/>
    <p:sldId id="262" r:id="rId10"/>
    <p:sldId id="264" r:id="rId11"/>
    <p:sldId id="265" r:id="rId12"/>
    <p:sldId id="266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55D67-4708-43D7-AA46-2FCBC581191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985D4E-27F6-48C3-8437-FA719FDF89D5}">
      <dgm:prSet phldrT="[Текст]" custT="1"/>
      <dgm:spPr/>
      <dgm:t>
        <a:bodyPr/>
        <a:lstStyle/>
        <a:p>
          <a:r>
            <a:rPr lang="ru-RU" sz="1400" b="1" dirty="0" smtClean="0"/>
            <a:t>Задание царя сыновьям с тремя стрелами</a:t>
          </a:r>
          <a:endParaRPr lang="ru-RU" sz="1400" b="1" dirty="0"/>
        </a:p>
      </dgm:t>
    </dgm:pt>
    <dgm:pt modelId="{45709F7C-AD3E-4820-AED1-2AFABA23834D}" type="parTrans" cxnId="{A3E448BC-6B35-4EE2-9D21-A7E3EDA3487C}">
      <dgm:prSet/>
      <dgm:spPr/>
      <dgm:t>
        <a:bodyPr/>
        <a:lstStyle/>
        <a:p>
          <a:endParaRPr lang="ru-RU"/>
        </a:p>
      </dgm:t>
    </dgm:pt>
    <dgm:pt modelId="{CEF0090C-4A4A-46DC-887C-4D47CF1637D5}" type="sibTrans" cxnId="{A3E448BC-6B35-4EE2-9D21-A7E3EDA3487C}">
      <dgm:prSet/>
      <dgm:spPr/>
      <dgm:t>
        <a:bodyPr/>
        <a:lstStyle/>
        <a:p>
          <a:endParaRPr lang="ru-RU"/>
        </a:p>
      </dgm:t>
    </dgm:pt>
    <dgm:pt modelId="{AD8640AE-90E1-489C-BACC-81F6427C453E}">
      <dgm:prSet phldrT="[Текст]" custT="1"/>
      <dgm:spPr/>
      <dgm:t>
        <a:bodyPr/>
        <a:lstStyle/>
        <a:p>
          <a:r>
            <a:rPr lang="ru-RU" sz="1400" b="1" dirty="0" smtClean="0"/>
            <a:t>Встречи Ивана – царевича в пути</a:t>
          </a:r>
          <a:endParaRPr lang="ru-RU" sz="1400" b="1" dirty="0"/>
        </a:p>
      </dgm:t>
    </dgm:pt>
    <dgm:pt modelId="{082513FF-5AB7-4B46-A725-0166F90D002B}" type="parTrans" cxnId="{4E270BCB-ECCB-422D-95CE-437DEC17F698}">
      <dgm:prSet/>
      <dgm:spPr/>
      <dgm:t>
        <a:bodyPr/>
        <a:lstStyle/>
        <a:p>
          <a:endParaRPr lang="ru-RU"/>
        </a:p>
      </dgm:t>
    </dgm:pt>
    <dgm:pt modelId="{3D223832-3024-4BDA-A79B-40D257B73A12}" type="sibTrans" cxnId="{4E270BCB-ECCB-422D-95CE-437DEC17F698}">
      <dgm:prSet/>
      <dgm:spPr/>
      <dgm:t>
        <a:bodyPr/>
        <a:lstStyle/>
        <a:p>
          <a:endParaRPr lang="ru-RU"/>
        </a:p>
      </dgm:t>
    </dgm:pt>
    <dgm:pt modelId="{C77A161C-E773-4A10-8E8F-4CEEB8CB80F8}">
      <dgm:prSet phldrT="[Текст]" custT="1"/>
      <dgm:spPr/>
      <dgm:t>
        <a:bodyPr/>
        <a:lstStyle/>
        <a:p>
          <a:r>
            <a:rPr lang="ru-RU" sz="1400" b="1" dirty="0" smtClean="0"/>
            <a:t>Победа над злыми силами </a:t>
          </a:r>
          <a:r>
            <a:rPr lang="ru-RU" sz="1400" b="1" dirty="0" err="1" smtClean="0"/>
            <a:t>Кащея</a:t>
          </a:r>
          <a:r>
            <a:rPr lang="ru-RU" sz="1400" b="1" dirty="0" smtClean="0"/>
            <a:t>, Царевна – лягушка освобождена</a:t>
          </a:r>
          <a:endParaRPr lang="ru-RU" sz="1400" b="1" dirty="0"/>
        </a:p>
      </dgm:t>
    </dgm:pt>
    <dgm:pt modelId="{55C50B1C-8622-445B-AEBE-A53D87185B8B}" type="parTrans" cxnId="{7B0BE659-EDE7-4B21-820A-DD923EB0E189}">
      <dgm:prSet/>
      <dgm:spPr/>
      <dgm:t>
        <a:bodyPr/>
        <a:lstStyle/>
        <a:p>
          <a:endParaRPr lang="ru-RU"/>
        </a:p>
      </dgm:t>
    </dgm:pt>
    <dgm:pt modelId="{182DCC7D-A0CA-47F4-9A1B-24B09F2C0B3A}" type="sibTrans" cxnId="{7B0BE659-EDE7-4B21-820A-DD923EB0E189}">
      <dgm:prSet/>
      <dgm:spPr/>
      <dgm:t>
        <a:bodyPr/>
        <a:lstStyle/>
        <a:p>
          <a:endParaRPr lang="ru-RU"/>
        </a:p>
      </dgm:t>
    </dgm:pt>
    <dgm:pt modelId="{E4B5E687-D9C4-4476-8FB8-849AF754C39C}">
      <dgm:prSet custT="1"/>
      <dgm:spPr/>
      <dgm:t>
        <a:bodyPr/>
        <a:lstStyle/>
        <a:p>
          <a:r>
            <a:rPr lang="ru-RU" sz="1400" b="1" dirty="0" smtClean="0"/>
            <a:t>Задания царя невестам</a:t>
          </a:r>
          <a:endParaRPr lang="ru-RU" sz="1400" b="1" dirty="0"/>
        </a:p>
      </dgm:t>
    </dgm:pt>
    <dgm:pt modelId="{AEC4D4D0-D5F2-454E-9663-64240AF19B9F}" type="parTrans" cxnId="{892DDA6A-70A1-43C0-A3BB-092CDE04CCB2}">
      <dgm:prSet/>
      <dgm:spPr/>
      <dgm:t>
        <a:bodyPr/>
        <a:lstStyle/>
        <a:p>
          <a:endParaRPr lang="ru-RU"/>
        </a:p>
      </dgm:t>
    </dgm:pt>
    <dgm:pt modelId="{19877D37-2255-4DAD-996E-23152C95377B}" type="sibTrans" cxnId="{892DDA6A-70A1-43C0-A3BB-092CDE04CCB2}">
      <dgm:prSet/>
      <dgm:spPr/>
      <dgm:t>
        <a:bodyPr/>
        <a:lstStyle/>
        <a:p>
          <a:endParaRPr lang="ru-RU"/>
        </a:p>
      </dgm:t>
    </dgm:pt>
    <dgm:pt modelId="{9256E6C7-23F6-4FE7-BBC4-DAB2C9E15C06}">
      <dgm:prSet custT="1"/>
      <dgm:spPr/>
      <dgm:t>
        <a:bodyPr/>
        <a:lstStyle/>
        <a:p>
          <a:r>
            <a:rPr lang="ru-RU" sz="1400" b="1" dirty="0" smtClean="0"/>
            <a:t>Иван – царевич идёт искать Царевну - лягушку</a:t>
          </a:r>
          <a:endParaRPr lang="ru-RU" sz="1400" b="1" dirty="0"/>
        </a:p>
      </dgm:t>
    </dgm:pt>
    <dgm:pt modelId="{EAA8E470-51F9-4322-9FDB-B31468E98A93}" type="parTrans" cxnId="{07CBD44D-85B7-4574-B12D-0400CC12232A}">
      <dgm:prSet/>
      <dgm:spPr/>
      <dgm:t>
        <a:bodyPr/>
        <a:lstStyle/>
        <a:p>
          <a:endParaRPr lang="ru-RU"/>
        </a:p>
      </dgm:t>
    </dgm:pt>
    <dgm:pt modelId="{3841C787-A22F-4518-8340-FE07F40531CF}" type="sibTrans" cxnId="{07CBD44D-85B7-4574-B12D-0400CC12232A}">
      <dgm:prSet/>
      <dgm:spPr/>
      <dgm:t>
        <a:bodyPr/>
        <a:lstStyle/>
        <a:p>
          <a:endParaRPr lang="ru-RU"/>
        </a:p>
      </dgm:t>
    </dgm:pt>
    <dgm:pt modelId="{010D0F47-6AB3-4531-A227-DE53B17796EA}" type="pres">
      <dgm:prSet presAssocID="{1EE55D67-4708-43D7-AA46-2FCBC581191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BF852A-4ACF-42E8-9419-E3E6A88E1BC9}" type="pres">
      <dgm:prSet presAssocID="{06985D4E-27F6-48C3-8437-FA719FDF89D5}" presName="Accent1" presStyleCnt="0"/>
      <dgm:spPr/>
    </dgm:pt>
    <dgm:pt modelId="{7559107E-534D-46A3-A25C-3CCBB25B7677}" type="pres">
      <dgm:prSet presAssocID="{06985D4E-27F6-48C3-8437-FA719FDF89D5}" presName="Accent" presStyleLbl="node1" presStyleIdx="0" presStyleCnt="5"/>
      <dgm:spPr/>
    </dgm:pt>
    <dgm:pt modelId="{E4726210-476F-488C-A44C-51FAE7D49B74}" type="pres">
      <dgm:prSet presAssocID="{06985D4E-27F6-48C3-8437-FA719FDF89D5}" presName="Parent1" presStyleLbl="revTx" presStyleIdx="0" presStyleCnt="5" custLinFactNeighborX="-2188" custLinFactNeighborY="-143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CCED-96BE-4445-AB03-A4A164C352E9}" type="pres">
      <dgm:prSet presAssocID="{E4B5E687-D9C4-4476-8FB8-849AF754C39C}" presName="Accent2" presStyleCnt="0"/>
      <dgm:spPr/>
    </dgm:pt>
    <dgm:pt modelId="{5F8A28FB-7AC2-4CF6-BCE0-4EA3BE1976F3}" type="pres">
      <dgm:prSet presAssocID="{E4B5E687-D9C4-4476-8FB8-849AF754C39C}" presName="Accent" presStyleLbl="node1" presStyleIdx="1" presStyleCnt="5"/>
      <dgm:spPr/>
    </dgm:pt>
    <dgm:pt modelId="{C410211E-8E77-4B0A-88F3-163D93D20293}" type="pres">
      <dgm:prSet presAssocID="{E4B5E687-D9C4-4476-8FB8-849AF754C39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761C1-A8F0-4B68-A300-81DA0A034745}" type="pres">
      <dgm:prSet presAssocID="{9256E6C7-23F6-4FE7-BBC4-DAB2C9E15C06}" presName="Accent3" presStyleCnt="0"/>
      <dgm:spPr/>
    </dgm:pt>
    <dgm:pt modelId="{94EA2132-C70D-4177-9D97-ED7E508E5BF5}" type="pres">
      <dgm:prSet presAssocID="{9256E6C7-23F6-4FE7-BBC4-DAB2C9E15C06}" presName="Accent" presStyleLbl="node1" presStyleIdx="2" presStyleCnt="5"/>
      <dgm:spPr/>
    </dgm:pt>
    <dgm:pt modelId="{DC762B73-4A10-42EE-B8BA-A2A4049C46B6}" type="pres">
      <dgm:prSet presAssocID="{9256E6C7-23F6-4FE7-BBC4-DAB2C9E15C06}" presName="Parent3" presStyleLbl="revTx" presStyleIdx="2" presStyleCnt="5" custLinFactNeighborX="3885" custLinFactNeighborY="-126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8996-BD0C-4ABC-AACB-3F530402F458}" type="pres">
      <dgm:prSet presAssocID="{AD8640AE-90E1-489C-BACC-81F6427C453E}" presName="Accent4" presStyleCnt="0"/>
      <dgm:spPr/>
    </dgm:pt>
    <dgm:pt modelId="{7F494B17-1A8A-4079-B0D1-1BD5B42B46DE}" type="pres">
      <dgm:prSet presAssocID="{AD8640AE-90E1-489C-BACC-81F6427C453E}" presName="Accent" presStyleLbl="node1" presStyleIdx="3" presStyleCnt="5"/>
      <dgm:spPr/>
    </dgm:pt>
    <dgm:pt modelId="{C731ED70-ED9A-4C65-931B-A4950F0F5368}" type="pres">
      <dgm:prSet presAssocID="{AD8640AE-90E1-489C-BACC-81F6427C453E}" presName="Parent4" presStyleLbl="revTx" presStyleIdx="3" presStyleCnt="5" custLinFactNeighborX="5280" custLinFactNeighborY="103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9590-EA75-42BD-B8F5-4F9AFBE1A561}" type="pres">
      <dgm:prSet presAssocID="{C77A161C-E773-4A10-8E8F-4CEEB8CB80F8}" presName="Accent5" presStyleCnt="0"/>
      <dgm:spPr/>
    </dgm:pt>
    <dgm:pt modelId="{AA1CAABC-C6AF-4438-82A8-55D869D52433}" type="pres">
      <dgm:prSet presAssocID="{C77A161C-E773-4A10-8E8F-4CEEB8CB80F8}" presName="Accent" presStyleLbl="node1" presStyleIdx="4" presStyleCnt="5"/>
      <dgm:spPr/>
    </dgm:pt>
    <dgm:pt modelId="{71E933A5-E346-4E42-BAC2-D251AB5B3DEE}" type="pres">
      <dgm:prSet presAssocID="{C77A161C-E773-4A10-8E8F-4CEEB8CB80F8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29B0F-3AF3-4157-82C0-8A994515518D}" type="presOf" srcId="{E4B5E687-D9C4-4476-8FB8-849AF754C39C}" destId="{C410211E-8E77-4B0A-88F3-163D93D20293}" srcOrd="0" destOrd="0" presId="urn:microsoft.com/office/officeart/2009/layout/CircleArrowProcess"/>
    <dgm:cxn modelId="{892DDA6A-70A1-43C0-A3BB-092CDE04CCB2}" srcId="{1EE55D67-4708-43D7-AA46-2FCBC5811919}" destId="{E4B5E687-D9C4-4476-8FB8-849AF754C39C}" srcOrd="1" destOrd="0" parTransId="{AEC4D4D0-D5F2-454E-9663-64240AF19B9F}" sibTransId="{19877D37-2255-4DAD-996E-23152C95377B}"/>
    <dgm:cxn modelId="{3A91F3D4-C464-431D-8361-7ACEBE43AE98}" type="presOf" srcId="{1EE55D67-4708-43D7-AA46-2FCBC5811919}" destId="{010D0F47-6AB3-4531-A227-DE53B17796EA}" srcOrd="0" destOrd="0" presId="urn:microsoft.com/office/officeart/2009/layout/CircleArrowProcess"/>
    <dgm:cxn modelId="{4E270BCB-ECCB-422D-95CE-437DEC17F698}" srcId="{1EE55D67-4708-43D7-AA46-2FCBC5811919}" destId="{AD8640AE-90E1-489C-BACC-81F6427C453E}" srcOrd="3" destOrd="0" parTransId="{082513FF-5AB7-4B46-A725-0166F90D002B}" sibTransId="{3D223832-3024-4BDA-A79B-40D257B73A12}"/>
    <dgm:cxn modelId="{C28ECB9F-5070-493B-B26C-E6E197A2D926}" type="presOf" srcId="{06985D4E-27F6-48C3-8437-FA719FDF89D5}" destId="{E4726210-476F-488C-A44C-51FAE7D49B74}" srcOrd="0" destOrd="0" presId="urn:microsoft.com/office/officeart/2009/layout/CircleArrowProcess"/>
    <dgm:cxn modelId="{7B0BE659-EDE7-4B21-820A-DD923EB0E189}" srcId="{1EE55D67-4708-43D7-AA46-2FCBC5811919}" destId="{C77A161C-E773-4A10-8E8F-4CEEB8CB80F8}" srcOrd="4" destOrd="0" parTransId="{55C50B1C-8622-445B-AEBE-A53D87185B8B}" sibTransId="{182DCC7D-A0CA-47F4-9A1B-24B09F2C0B3A}"/>
    <dgm:cxn modelId="{07CBD44D-85B7-4574-B12D-0400CC12232A}" srcId="{1EE55D67-4708-43D7-AA46-2FCBC5811919}" destId="{9256E6C7-23F6-4FE7-BBC4-DAB2C9E15C06}" srcOrd="2" destOrd="0" parTransId="{EAA8E470-51F9-4322-9FDB-B31468E98A93}" sibTransId="{3841C787-A22F-4518-8340-FE07F40531CF}"/>
    <dgm:cxn modelId="{26E2E333-FFE4-4CB7-ABA8-A83BC52CB270}" type="presOf" srcId="{9256E6C7-23F6-4FE7-BBC4-DAB2C9E15C06}" destId="{DC762B73-4A10-42EE-B8BA-A2A4049C46B6}" srcOrd="0" destOrd="0" presId="urn:microsoft.com/office/officeart/2009/layout/CircleArrowProcess"/>
    <dgm:cxn modelId="{A1601F5F-7B67-4BF3-AD36-EB642D3E913B}" type="presOf" srcId="{AD8640AE-90E1-489C-BACC-81F6427C453E}" destId="{C731ED70-ED9A-4C65-931B-A4950F0F5368}" srcOrd="0" destOrd="0" presId="urn:microsoft.com/office/officeart/2009/layout/CircleArrowProcess"/>
    <dgm:cxn modelId="{D69DB034-6B57-4039-91BB-89851B090C22}" type="presOf" srcId="{C77A161C-E773-4A10-8E8F-4CEEB8CB80F8}" destId="{71E933A5-E346-4E42-BAC2-D251AB5B3DEE}" srcOrd="0" destOrd="0" presId="urn:microsoft.com/office/officeart/2009/layout/CircleArrowProcess"/>
    <dgm:cxn modelId="{A3E448BC-6B35-4EE2-9D21-A7E3EDA3487C}" srcId="{1EE55D67-4708-43D7-AA46-2FCBC5811919}" destId="{06985D4E-27F6-48C3-8437-FA719FDF89D5}" srcOrd="0" destOrd="0" parTransId="{45709F7C-AD3E-4820-AED1-2AFABA23834D}" sibTransId="{CEF0090C-4A4A-46DC-887C-4D47CF1637D5}"/>
    <dgm:cxn modelId="{5D13538C-5A57-43CF-B895-1F22981AB29E}" type="presParOf" srcId="{010D0F47-6AB3-4531-A227-DE53B17796EA}" destId="{1EBF852A-4ACF-42E8-9419-E3E6A88E1BC9}" srcOrd="0" destOrd="0" presId="urn:microsoft.com/office/officeart/2009/layout/CircleArrowProcess"/>
    <dgm:cxn modelId="{45205EEE-EC40-4737-8075-76AD14A40B60}" type="presParOf" srcId="{1EBF852A-4ACF-42E8-9419-E3E6A88E1BC9}" destId="{7559107E-534D-46A3-A25C-3CCBB25B7677}" srcOrd="0" destOrd="0" presId="urn:microsoft.com/office/officeart/2009/layout/CircleArrowProcess"/>
    <dgm:cxn modelId="{3B042B6B-B542-44FA-9A31-840E748885E3}" type="presParOf" srcId="{010D0F47-6AB3-4531-A227-DE53B17796EA}" destId="{E4726210-476F-488C-A44C-51FAE7D49B74}" srcOrd="1" destOrd="0" presId="urn:microsoft.com/office/officeart/2009/layout/CircleArrowProcess"/>
    <dgm:cxn modelId="{27821503-CC65-4E29-AB26-A634966520D3}" type="presParOf" srcId="{010D0F47-6AB3-4531-A227-DE53B17796EA}" destId="{6009CCED-96BE-4445-AB03-A4A164C352E9}" srcOrd="2" destOrd="0" presId="urn:microsoft.com/office/officeart/2009/layout/CircleArrowProcess"/>
    <dgm:cxn modelId="{BEA16DA1-4648-4660-B0B9-6E89BF5BBBFE}" type="presParOf" srcId="{6009CCED-96BE-4445-AB03-A4A164C352E9}" destId="{5F8A28FB-7AC2-4CF6-BCE0-4EA3BE1976F3}" srcOrd="0" destOrd="0" presId="urn:microsoft.com/office/officeart/2009/layout/CircleArrowProcess"/>
    <dgm:cxn modelId="{18F62412-78A0-47AC-9F45-F7B30739CA83}" type="presParOf" srcId="{010D0F47-6AB3-4531-A227-DE53B17796EA}" destId="{C410211E-8E77-4B0A-88F3-163D93D20293}" srcOrd="3" destOrd="0" presId="urn:microsoft.com/office/officeart/2009/layout/CircleArrowProcess"/>
    <dgm:cxn modelId="{893A2E14-D366-4065-9303-8B6CDC9C3FE6}" type="presParOf" srcId="{010D0F47-6AB3-4531-A227-DE53B17796EA}" destId="{D8F761C1-A8F0-4B68-A300-81DA0A034745}" srcOrd="4" destOrd="0" presId="urn:microsoft.com/office/officeart/2009/layout/CircleArrowProcess"/>
    <dgm:cxn modelId="{FC0D5049-B0BB-4B3B-8661-14CE92653ACC}" type="presParOf" srcId="{D8F761C1-A8F0-4B68-A300-81DA0A034745}" destId="{94EA2132-C70D-4177-9D97-ED7E508E5BF5}" srcOrd="0" destOrd="0" presId="urn:microsoft.com/office/officeart/2009/layout/CircleArrowProcess"/>
    <dgm:cxn modelId="{A6116FCA-6712-49EB-BB62-812E99BD2523}" type="presParOf" srcId="{010D0F47-6AB3-4531-A227-DE53B17796EA}" destId="{DC762B73-4A10-42EE-B8BA-A2A4049C46B6}" srcOrd="5" destOrd="0" presId="urn:microsoft.com/office/officeart/2009/layout/CircleArrowProcess"/>
    <dgm:cxn modelId="{86D3AD56-1916-4C20-B56E-7B14201DAD2F}" type="presParOf" srcId="{010D0F47-6AB3-4531-A227-DE53B17796EA}" destId="{F1378996-BD0C-4ABC-AACB-3F530402F458}" srcOrd="6" destOrd="0" presId="urn:microsoft.com/office/officeart/2009/layout/CircleArrowProcess"/>
    <dgm:cxn modelId="{108A3608-B0BE-41C9-A549-5F7CFF8FA160}" type="presParOf" srcId="{F1378996-BD0C-4ABC-AACB-3F530402F458}" destId="{7F494B17-1A8A-4079-B0D1-1BD5B42B46DE}" srcOrd="0" destOrd="0" presId="urn:microsoft.com/office/officeart/2009/layout/CircleArrowProcess"/>
    <dgm:cxn modelId="{6D1005C8-E430-444B-A905-9CDA97B2B333}" type="presParOf" srcId="{010D0F47-6AB3-4531-A227-DE53B17796EA}" destId="{C731ED70-ED9A-4C65-931B-A4950F0F5368}" srcOrd="7" destOrd="0" presId="urn:microsoft.com/office/officeart/2009/layout/CircleArrowProcess"/>
    <dgm:cxn modelId="{173AE0D8-0FEF-46E6-AEE0-A35032CBE88A}" type="presParOf" srcId="{010D0F47-6AB3-4531-A227-DE53B17796EA}" destId="{2D239590-EA75-42BD-B8F5-4F9AFBE1A561}" srcOrd="8" destOrd="0" presId="urn:microsoft.com/office/officeart/2009/layout/CircleArrowProcess"/>
    <dgm:cxn modelId="{AA52D644-750D-4B35-8F2C-B9D8F114ED72}" type="presParOf" srcId="{2D239590-EA75-42BD-B8F5-4F9AFBE1A561}" destId="{AA1CAABC-C6AF-4438-82A8-55D869D52433}" srcOrd="0" destOrd="0" presId="urn:microsoft.com/office/officeart/2009/layout/CircleArrowProcess"/>
    <dgm:cxn modelId="{23D0BCB2-29B4-49DE-9B87-A457C74D29FD}" type="presParOf" srcId="{010D0F47-6AB3-4531-A227-DE53B17796EA}" destId="{71E933A5-E346-4E42-BAC2-D251AB5B3DEE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9107E-534D-46A3-A25C-3CCBB25B7677}">
      <dsp:nvSpPr>
        <dsp:cNvPr id="0" name=""/>
        <dsp:cNvSpPr/>
      </dsp:nvSpPr>
      <dsp:spPr>
        <a:xfrm>
          <a:off x="1357088" y="0"/>
          <a:ext cx="2124501" cy="21246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26210-476F-488C-A44C-51FAE7D49B74}">
      <dsp:nvSpPr>
        <dsp:cNvPr id="0" name=""/>
        <dsp:cNvSpPr/>
      </dsp:nvSpPr>
      <dsp:spPr>
        <a:xfrm>
          <a:off x="1800203" y="684463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Задание царя сыновьям с тремя стрелами</a:t>
          </a:r>
          <a:endParaRPr lang="ru-RU" sz="1400" b="1" kern="1200" dirty="0"/>
        </a:p>
      </dsp:txBody>
      <dsp:txXfrm>
        <a:off x="1800203" y="684463"/>
        <a:ext cx="1185592" cy="592531"/>
      </dsp:txXfrm>
    </dsp:sp>
    <dsp:sp modelId="{5F8A28FB-7AC2-4CF6-BCE0-4EA3BE1976F3}">
      <dsp:nvSpPr>
        <dsp:cNvPr id="0" name=""/>
        <dsp:cNvSpPr/>
      </dsp:nvSpPr>
      <dsp:spPr>
        <a:xfrm>
          <a:off x="766882" y="1220724"/>
          <a:ext cx="2124501" cy="21246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0211E-8E77-4B0A-88F3-163D93D20293}">
      <dsp:nvSpPr>
        <dsp:cNvPr id="0" name=""/>
        <dsp:cNvSpPr/>
      </dsp:nvSpPr>
      <dsp:spPr>
        <a:xfrm>
          <a:off x="1233547" y="1992934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Задания царя невестам</a:t>
          </a:r>
          <a:endParaRPr lang="ru-RU" sz="1400" b="1" kern="1200" dirty="0"/>
        </a:p>
      </dsp:txBody>
      <dsp:txXfrm>
        <a:off x="1233547" y="1992934"/>
        <a:ext cx="1185592" cy="592531"/>
      </dsp:txXfrm>
    </dsp:sp>
    <dsp:sp modelId="{94EA2132-C70D-4177-9D97-ED7E508E5BF5}">
      <dsp:nvSpPr>
        <dsp:cNvPr id="0" name=""/>
        <dsp:cNvSpPr/>
      </dsp:nvSpPr>
      <dsp:spPr>
        <a:xfrm>
          <a:off x="1357088" y="2446934"/>
          <a:ext cx="2124501" cy="212460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62B73-4A10-42EE-B8BA-A2A4049C46B6}">
      <dsp:nvSpPr>
        <dsp:cNvPr id="0" name=""/>
        <dsp:cNvSpPr/>
      </dsp:nvSpPr>
      <dsp:spPr>
        <a:xfrm>
          <a:off x="1872204" y="3140968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Иван – царевич идёт искать Царевну - лягушку</a:t>
          </a:r>
          <a:endParaRPr lang="ru-RU" sz="1400" b="1" kern="1200" dirty="0"/>
        </a:p>
      </dsp:txBody>
      <dsp:txXfrm>
        <a:off x="1872204" y="3140968"/>
        <a:ext cx="1185592" cy="592531"/>
      </dsp:txXfrm>
    </dsp:sp>
    <dsp:sp modelId="{7F494B17-1A8A-4079-B0D1-1BD5B42B46DE}">
      <dsp:nvSpPr>
        <dsp:cNvPr id="0" name=""/>
        <dsp:cNvSpPr/>
      </dsp:nvSpPr>
      <dsp:spPr>
        <a:xfrm>
          <a:off x="766882" y="3669715"/>
          <a:ext cx="2124501" cy="21246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1ED70-ED9A-4C65-931B-A4950F0F5368}">
      <dsp:nvSpPr>
        <dsp:cNvPr id="0" name=""/>
        <dsp:cNvSpPr/>
      </dsp:nvSpPr>
      <dsp:spPr>
        <a:xfrm>
          <a:off x="1296146" y="4500717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Встречи Ивана – царевича в пути</a:t>
          </a:r>
          <a:endParaRPr lang="ru-RU" sz="1400" b="1" kern="1200" dirty="0"/>
        </a:p>
      </dsp:txBody>
      <dsp:txXfrm>
        <a:off x="1296146" y="4500717"/>
        <a:ext cx="1185592" cy="592531"/>
      </dsp:txXfrm>
    </dsp:sp>
    <dsp:sp modelId="{AA1CAABC-C6AF-4438-82A8-55D869D52433}">
      <dsp:nvSpPr>
        <dsp:cNvPr id="0" name=""/>
        <dsp:cNvSpPr/>
      </dsp:nvSpPr>
      <dsp:spPr>
        <a:xfrm>
          <a:off x="1508126" y="5031714"/>
          <a:ext cx="1825214" cy="18262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933A5-E346-4E42-BAC2-D251AB5B3DEE}">
      <dsp:nvSpPr>
        <dsp:cNvPr id="0" name=""/>
        <dsp:cNvSpPr/>
      </dsp:nvSpPr>
      <dsp:spPr>
        <a:xfrm>
          <a:off x="1826144" y="5662650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Победа над злыми силами </a:t>
          </a:r>
          <a:r>
            <a:rPr lang="ru-RU" sz="1400" b="1" kern="1200" dirty="0" err="1" smtClean="0"/>
            <a:t>Кащея</a:t>
          </a:r>
          <a:r>
            <a:rPr lang="ru-RU" sz="1400" b="1" kern="1200" dirty="0" smtClean="0"/>
            <a:t>, Царевна – лягушка освобождена</a:t>
          </a:r>
          <a:endParaRPr lang="ru-RU" sz="1400" b="1" kern="1200" dirty="0"/>
        </a:p>
      </dsp:txBody>
      <dsp:txXfrm>
        <a:off x="1826144" y="5662650"/>
        <a:ext cx="1185592" cy="59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1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1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4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62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9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dirty="0" smtClean="0"/>
              <a:t>Организация работы педагогов по развитию речевой активности детей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785926"/>
            <a:ext cx="4043339" cy="1785950"/>
          </a:xfrm>
        </p:spPr>
        <p:txBody>
          <a:bodyPr rtlCol="0">
            <a:normAutofit fontScale="850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Комарицкая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Наталия Александровна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 Детский сад №52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Новороссийск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16831"/>
            <a:ext cx="9252520" cy="65248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Calibri"/>
              </a:rPr>
              <a:t>«Волшебные предметы»</a:t>
            </a:r>
            <a:r>
              <a:rPr lang="ru-RU" dirty="0">
                <a:latin typeface="Calibri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(закреплять знание сказок, учить видеть в сказочном волшебном предмете аналог)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Яблоко с блюдечком – телевизор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 Клубок ниток – навигатор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 Ступа, ковёр – самолёт – самолёт, вертолёт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 </a:t>
            </a:r>
            <a:r>
              <a:rPr lang="ru-RU" sz="1600" dirty="0" err="1">
                <a:latin typeface="Calibri"/>
              </a:rPr>
              <a:t>Молодильные</a:t>
            </a:r>
            <a:r>
              <a:rPr lang="ru-RU" sz="1600" dirty="0">
                <a:latin typeface="Calibri"/>
              </a:rPr>
              <a:t> яблоки – витамины, </a:t>
            </a:r>
            <a:r>
              <a:rPr lang="ru-RU" sz="1600" dirty="0" err="1">
                <a:latin typeface="Calibri"/>
              </a:rPr>
              <a:t>БАДы</a:t>
            </a:r>
            <a:r>
              <a:rPr lang="ru-RU" sz="1600" dirty="0">
                <a:latin typeface="Calibri"/>
              </a:rPr>
              <a:t>, крема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 Влез в правое ухо, вылез в левое – салон красоты «Сивка – бурка»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Влезла в правое, вылезла в левое – машина, механизм, делающий работу «</a:t>
            </a:r>
            <a:r>
              <a:rPr lang="ru-RU" sz="1600" dirty="0" err="1">
                <a:latin typeface="Calibri"/>
              </a:rPr>
              <a:t>Хаврошечка</a:t>
            </a:r>
            <a:r>
              <a:rPr lang="ru-RU" sz="1600" dirty="0">
                <a:latin typeface="Calibri"/>
              </a:rPr>
              <a:t>»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Печка – автомобиль «По щучьему велению</a:t>
            </a:r>
            <a:r>
              <a:rPr lang="ru-RU" sz="1600" dirty="0" smtClean="0">
                <a:latin typeface="Calibri"/>
              </a:rPr>
              <a:t>»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Calibri"/>
              </a:rPr>
              <a:t>«Докончи»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(закрепление знание о героях сказки, использование в пересказе, словотворчестве)</a:t>
            </a:r>
            <a:endParaRPr lang="ru-RU" dirty="0">
              <a:solidFill>
                <a:prstClr val="white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Кощей  - … (Бессмертный)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Змей- …(Горыныч)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Конёк - …(Горбунок)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Крошечка - … (</a:t>
            </a:r>
            <a:r>
              <a:rPr lang="ru-RU" sz="1600" dirty="0" err="1">
                <a:latin typeface="Calibri"/>
              </a:rPr>
              <a:t>Хаврошечка</a:t>
            </a:r>
            <a:r>
              <a:rPr lang="ru-RU" sz="1600" dirty="0">
                <a:latin typeface="Calibri"/>
              </a:rPr>
              <a:t>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Василиса - … (Прекрасная, Премудрая)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Баба - … (Яга)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Мальчик - … (с-пальчик)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Марья - …(искусница)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Курочка - … (Ряба)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Иван - … (дурак)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Воробей - … (крылатый)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Мышонок - … (мохнатый)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Блин - … (масленый)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/>
              </a:rPr>
              <a:t>Сивка - … (бурка)</a:t>
            </a:r>
          </a:p>
        </p:txBody>
      </p:sp>
    </p:spTree>
    <p:extLst>
      <p:ext uri="{BB962C8B-B14F-4D97-AF65-F5344CB8AC3E}">
        <p14:creationId xmlns:p14="http://schemas.microsoft.com/office/powerpoint/2010/main" val="4904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ягушка царевна - Наталья Владимировна Лиф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14" y="4500716"/>
            <a:ext cx="2276252" cy="23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6526201"/>
              </p:ext>
            </p:extLst>
          </p:nvPr>
        </p:nvGraphicFramePr>
        <p:xfrm>
          <a:off x="2987824" y="0"/>
          <a:ext cx="42484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8" y="1311394"/>
            <a:ext cx="3672408" cy="43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7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казки фото\гр 6 Лиса и заяц сказка\IMG_06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831">
            <a:off x="41173" y="2110958"/>
            <a:ext cx="4168775" cy="312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казки фото\теремок\IMG_1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916">
            <a:off x="2924331" y="1695324"/>
            <a:ext cx="3943697" cy="295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сказки фото\теремок\IMG_12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017">
            <a:off x="4855382" y="1924636"/>
            <a:ext cx="3992576" cy="2994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25" y="5561387"/>
            <a:ext cx="8229600" cy="1143000"/>
          </a:xfrm>
        </p:spPr>
        <p:txBody>
          <a:bodyPr/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С помощью средств 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скакотерапии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можно решать практически все задачи методики развития речи и наряду с основными методами и приемами речевого развития можно и нужно использовать этот эффективный способ.</a:t>
            </a:r>
            <a:r>
              <a:rPr lang="ru-RU" sz="2000" b="1" dirty="0">
                <a:ea typeface="Calibri"/>
                <a:cs typeface="Times New Roman"/>
              </a:rPr>
              <a:t/>
            </a:r>
            <a:br>
              <a:rPr lang="ru-RU" sz="2000" b="1" dirty="0">
                <a:ea typeface="Calibri"/>
                <a:cs typeface="Times New Roman"/>
              </a:rPr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dirty="0"/>
              <a:t>Роль сказки в речевом развитии дошкольников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46928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" y="3751584"/>
            <a:ext cx="3331096" cy="308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92" y="3430294"/>
            <a:ext cx="2700808" cy="337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sz="3000" dirty="0"/>
              <a:t>«Сказки злые и добрые могут помочь воспитать ум. Сказка может дать ключи для того, чтобы войти в действительность новыми путями, может помочь ребёнку узнать мир, может одарить его воображение и научить не воспринимать окружающее».</a:t>
            </a:r>
            <a:br>
              <a:rPr lang="ru-RU" sz="3000" dirty="0"/>
            </a:br>
            <a:r>
              <a:rPr lang="ru-RU" sz="3000" dirty="0" err="1"/>
              <a:t>Д.Родари</a:t>
            </a:r>
            <a:r>
              <a:rPr lang="ru-RU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14626"/>
          <a:stretch/>
        </p:blipFill>
        <p:spPr bwMode="auto">
          <a:xfrm>
            <a:off x="107504" y="2921911"/>
            <a:ext cx="3291840" cy="3919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62" y="3140968"/>
            <a:ext cx="3726937" cy="368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2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44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сказкотерапии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развитие личности и речи дошкольников осуществляется по следующим направлениям.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1. Активность</a:t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2. Самостоятельность</a:t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3. Творчество</a:t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4.Эмоциональность</a:t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5. Произвольность</a:t>
            </a:r>
            <a:b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6. Связная речь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-6504" y="1719652"/>
            <a:ext cx="4290472" cy="394159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Виды деятельности детей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419872" y="2060848"/>
            <a:ext cx="2520280" cy="162960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Слушание и запоминание сказок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236296" y="3067427"/>
            <a:ext cx="1907704" cy="170547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Рисование сказок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680012" y="3516523"/>
            <a:ext cx="2761300" cy="198964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Придумывание сказки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292080" y="2034266"/>
            <a:ext cx="3024336" cy="165618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Пересказывание</a:t>
            </a:r>
            <a:r>
              <a:rPr lang="ru-RU" dirty="0" smtClean="0">
                <a:solidFill>
                  <a:schemeClr val="tx1"/>
                </a:solidFill>
              </a:rPr>
              <a:t> сказки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138732" y="3849980"/>
            <a:ext cx="2793308" cy="165618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Придумывание продолжения сказки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79512" y="4963656"/>
            <a:ext cx="2632836" cy="189434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Разыгрывание сказок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09920" y="5318698"/>
            <a:ext cx="2736304" cy="1628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Пластические импровизации на тему сказок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868144" y="4581440"/>
            <a:ext cx="3456384" cy="239264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Развивающие игры на основе сказочных образов и сюжетов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6115050" cy="850106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-36004" y="980728"/>
            <a:ext cx="5796136" cy="3874740"/>
          </a:xfrm>
        </p:spPr>
        <p:txBody>
          <a:bodyPr/>
          <a:lstStyle/>
          <a:p>
            <a:r>
              <a:rPr lang="ru-RU" sz="1800" dirty="0" smtClean="0"/>
              <a:t>работать </a:t>
            </a:r>
            <a:r>
              <a:rPr lang="ru-RU" sz="1800" dirty="0"/>
              <a:t>над </a:t>
            </a:r>
            <a:r>
              <a:rPr lang="ru-RU" sz="1800" dirty="0" smtClean="0"/>
              <a:t>звукопроизношением;</a:t>
            </a:r>
          </a:p>
          <a:p>
            <a:r>
              <a:rPr lang="ru-RU" sz="1800" dirty="0"/>
              <a:t>работать над звукопроизношением, развивать звуковую культуру речи детей, обогащать словарь, развитие грамматического строя, связной, выразительной речи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обучать детей построению полных и выразительных ответов по содержанию прочитанной сказки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развивать у детей мышление и воображение, эмоциональную отзывчивость, память при отборе заместителей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уметь создавать воображаемые образы и отбирать заместители для обозначения персонажа сказки, узнавать сказочные ситуации по заместителям</a:t>
            </a:r>
            <a:r>
              <a:rPr lang="ru-RU" sz="1800" dirty="0" smtClean="0"/>
              <a:t>;</a:t>
            </a:r>
          </a:p>
          <a:p>
            <a:r>
              <a:rPr lang="ru-RU" sz="1800" dirty="0"/>
              <a:t>развивать понимание сказки на основе построения наглядной модели</a:t>
            </a:r>
            <a:r>
              <a:rPr lang="ru-RU" sz="1800" dirty="0" smtClean="0"/>
              <a:t>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уметь использовать заместители при пересказе не только всей сказки, но и отдельных эпизодов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воспитывать умение отличать сказочные ситуации от реальных.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89863"/>
            <a:ext cx="3431582" cy="2291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"/>
            <a:ext cx="3262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казки фото\теремок\IMG_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957">
            <a:off x="285839" y="1973040"/>
            <a:ext cx="4240951" cy="318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8229600" cy="1143000"/>
          </a:xfrm>
        </p:spPr>
        <p:txBody>
          <a:bodyPr/>
          <a:lstStyle/>
          <a:p>
            <a:r>
              <a:rPr lang="ru-RU" sz="3000" b="1" dirty="0" smtClean="0"/>
              <a:t>Воспитание чистой речи у детей дошкольного возраста – задачи большой общественной значимости, и её серьёзность должны осознавать и родители и педагоги</a:t>
            </a:r>
            <a:endParaRPr lang="ru-RU" sz="3000" b="1" dirty="0"/>
          </a:p>
        </p:txBody>
      </p:sp>
      <p:pic>
        <p:nvPicPr>
          <p:cNvPr id="2051" name="Picture 3" descr="E:\сказки фото\теремок\IMG_1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03">
            <a:off x="4817564" y="1888428"/>
            <a:ext cx="3858891" cy="289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77" y="1829867"/>
            <a:ext cx="3501752" cy="232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r="24483"/>
          <a:stretch/>
        </p:blipFill>
        <p:spPr bwMode="auto">
          <a:xfrm>
            <a:off x="0" y="2990604"/>
            <a:ext cx="2490835" cy="387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028586" y="692696"/>
            <a:ext cx="2746533" cy="936104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Артикуляционная гимнастика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283968" y="5577814"/>
            <a:ext cx="2664296" cy="1252330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Пальчиковая гимнастика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9" name="Picture 7" descr="E:\сказки фото\DSC_7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2" y="701472"/>
            <a:ext cx="3672408" cy="2432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45" y="3652759"/>
            <a:ext cx="3243263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" y="2780928"/>
            <a:ext cx="4038600" cy="267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2587228"/>
            <a:ext cx="280511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131840" y="2060848"/>
            <a:ext cx="4038600" cy="4525963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/>
              <a:t>«Расскажи сказку по героям» </a:t>
            </a:r>
            <a:r>
              <a:rPr lang="ru-RU" sz="2000" b="1" dirty="0">
                <a:solidFill>
                  <a:prstClr val="black"/>
                </a:solidFill>
              </a:rPr>
              <a:t>(побуждать детей к пересказу сказки).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prstClr val="black"/>
                </a:solidFill>
              </a:rPr>
              <a:t>Дети раскладывают героев сказки и пересказывают содержание сказки.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>
              <a:solidFill>
                <a:prstClr val="white"/>
              </a:solidFill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/>
              <a:t>«Найди ошибку» </a:t>
            </a:r>
            <a:r>
              <a:rPr lang="ru-RU" sz="2000" b="1" dirty="0">
                <a:solidFill>
                  <a:prstClr val="black"/>
                </a:solidFill>
              </a:rPr>
              <a:t>(развитие внимания, восприятия, речи, учить видеть лишнего персонажа в знакомой сказке).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solidFill>
                  <a:prstClr val="black"/>
                </a:solidFill>
              </a:rPr>
              <a:t>Дети называют, что изображено неправильно, из какой сказки иллюстрация.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ЛЯ ВЫСТУПЛ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 ДЛЯ ВЫСТУПЛ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ВЫСТУПЛЕНИЯ</Template>
  <TotalTime>574</TotalTime>
  <Words>546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ПРЕЗЕНТАЦИЯ ДЛЯ ВЫСТУПЛЕНИЯ</vt:lpstr>
      <vt:lpstr>1_ПРЕЗЕНТАЦИЯ ДЛЯ ВЫСТУПЛЕНИЯ</vt:lpstr>
      <vt:lpstr>Организация работы педагогов по развитию речевой активности детей</vt:lpstr>
      <vt:lpstr>Роль сказки в речевом развитии дошкольников</vt:lpstr>
      <vt:lpstr>«Сказки злые и добрые могут помочь воспитать ум. Сказка может дать ключи для того, чтобы войти в действительность новыми путями, может помочь ребёнку узнать мир, может одарить его воображение и научить не воспринимать окружающее». Д.Родари.</vt:lpstr>
      <vt:lpstr>В сказкотерапии развитие личности и речи дошкольников осуществляется по следующим направлениям. 1. Активность 2. Самостоятельность 3. Творчество 4.Эмоциональность 5. Произвольность 6. Связная речь</vt:lpstr>
      <vt:lpstr>Презентация PowerPoint</vt:lpstr>
      <vt:lpstr>Цели и задачи</vt:lpstr>
      <vt:lpstr>Воспитание чистой речи у детей дошкольного возраста – задачи большой общественной значимости, и её серьёзность должны осознавать и родители и педагоги</vt:lpstr>
      <vt:lpstr>Презентация PowerPoint</vt:lpstr>
      <vt:lpstr>Дидактические игры</vt:lpstr>
      <vt:lpstr>Презентация PowerPoint</vt:lpstr>
      <vt:lpstr>Презентация PowerPoint</vt:lpstr>
      <vt:lpstr>С помощью средств скакотерапии можно решать практически все задачи методики развития речи и наряду с основными методами и приемами речевого развития можно и нужно использовать этот эффективный способ.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сказки в речевом развитии дошкольников</dc:title>
  <dc:creator>qwerty</dc:creator>
  <cp:lastModifiedBy>User</cp:lastModifiedBy>
  <cp:revision>28</cp:revision>
  <dcterms:created xsi:type="dcterms:W3CDTF">2014-12-02T11:58:04Z</dcterms:created>
  <dcterms:modified xsi:type="dcterms:W3CDTF">2018-10-26T11:27:54Z</dcterms:modified>
</cp:coreProperties>
</file>