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2" autoAdjust="0"/>
    <p:restoredTop sz="94660"/>
  </p:normalViewPr>
  <p:slideViewPr>
    <p:cSldViewPr>
      <p:cViewPr varScale="1">
        <p:scale>
          <a:sx n="69" d="100"/>
          <a:sy n="69" d="100"/>
        </p:scale>
        <p:origin x="142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F216-966F-4A1E-8195-0EC312BB19B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197A-CB01-4094-9B1E-91B0D7A1B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F216-966F-4A1E-8195-0EC312BB19B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197A-CB01-4094-9B1E-91B0D7A1B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F216-966F-4A1E-8195-0EC312BB19B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197A-CB01-4094-9B1E-91B0D7A1B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F216-966F-4A1E-8195-0EC312BB19B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197A-CB01-4094-9B1E-91B0D7A1B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F216-966F-4A1E-8195-0EC312BB19B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197A-CB01-4094-9B1E-91B0D7A1B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F216-966F-4A1E-8195-0EC312BB19B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197A-CB01-4094-9B1E-91B0D7A1B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F216-966F-4A1E-8195-0EC312BB19B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197A-CB01-4094-9B1E-91B0D7A1B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F216-966F-4A1E-8195-0EC312BB19B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197A-CB01-4094-9B1E-91B0D7A1B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F216-966F-4A1E-8195-0EC312BB19B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197A-CB01-4094-9B1E-91B0D7A1B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F216-966F-4A1E-8195-0EC312BB19B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197A-CB01-4094-9B1E-91B0D7A1B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F216-966F-4A1E-8195-0EC312BB19B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197A-CB01-4094-9B1E-91B0D7A1B2D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E1FF216-966F-4A1E-8195-0EC312BB19B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161197A-CB01-4094-9B1E-91B0D7A1B2D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753600" cy="73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1628800"/>
            <a:ext cx="8388425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ЧТЕНИЕ  ХУДОЖЕСТВЕННОЙ ЛИТЕРАТУРЫ КАК СРЕДСТВО </a:t>
            </a:r>
          </a:p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ДУХОВНО-НРАВСТВЕННОГО ВОСПИТАНИЯ ДОШКОЛЬНИКОВ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4984" y="5860435"/>
            <a:ext cx="56886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3200" dirty="0" smtClean="0">
                <a:solidFill>
                  <a:srgbClr val="C00000"/>
                </a:solidFill>
              </a:rPr>
              <a:t>Автор: </a:t>
            </a:r>
            <a:r>
              <a:rPr lang="ru-RU" sz="3200" dirty="0" err="1" smtClean="0">
                <a:solidFill>
                  <a:srgbClr val="C00000"/>
                </a:solidFill>
              </a:rPr>
              <a:t>Комарицкая</a:t>
            </a:r>
            <a:r>
              <a:rPr lang="ru-RU" sz="3200" dirty="0" smtClean="0">
                <a:solidFill>
                  <a:srgbClr val="C00000"/>
                </a:solidFill>
              </a:rPr>
              <a:t> Н.А.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5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61" y="0"/>
            <a:ext cx="9753600" cy="73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1196752"/>
            <a:ext cx="8352928" cy="56323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Народная </a:t>
            </a:r>
            <a:r>
              <a:rPr lang="ru-RU" sz="3600" dirty="0"/>
              <a:t>сказка содействует приобщению новых поколений к общечеловеческому и этническому опыту, активно  воздействует  на  эмоционально-образный  потенциал  личности, способствует обогащению  этических  представлений  и  формированию ценностных  ориентаций</a:t>
            </a:r>
          </a:p>
        </p:txBody>
      </p:sp>
    </p:spTree>
    <p:extLst>
      <p:ext uri="{BB962C8B-B14F-4D97-AF65-F5344CB8AC3E}">
        <p14:creationId xmlns:p14="http://schemas.microsoft.com/office/powerpoint/2010/main" val="581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2656"/>
            <a:ext cx="529208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5517232"/>
            <a:ext cx="8496944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Детей раннего </a:t>
            </a:r>
            <a:r>
              <a:rPr lang="ru-RU" sz="2000" dirty="0"/>
              <a:t>и младшего дошкольного возраста сказка «Теремок» учит простым житейским мудростям: надо быть гостеприимным и дружелюбным, а жить лучше сообща. </a:t>
            </a:r>
          </a:p>
        </p:txBody>
      </p:sp>
    </p:spTree>
    <p:extLst>
      <p:ext uri="{BB962C8B-B14F-4D97-AF65-F5344CB8AC3E}">
        <p14:creationId xmlns:p14="http://schemas.microsoft.com/office/powerpoint/2010/main" val="25353590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1" y="309478"/>
            <a:ext cx="8280920" cy="193899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Сказка «Репка» учит преодолевать любые трудности не одному, а совместными усилиями с близкими, не опускать руки перед возникающей проблемой, а смело и дружно бороться с ней, подводит к пониманию того, что </a:t>
            </a:r>
            <a:r>
              <a:rPr lang="ru-RU" sz="2000" b="1" dirty="0" err="1"/>
              <a:t>поддержкa</a:t>
            </a:r>
            <a:r>
              <a:rPr lang="ru-RU" sz="2000" b="1" dirty="0"/>
              <a:t> и дружба – великая сила.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8920"/>
            <a:ext cx="583264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60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3775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683568" y="889844"/>
            <a:ext cx="8064896" cy="52629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Слушая сказку «Курочка Ряба», дети  учатся сочувствию к ближним. Сказка «Зимовье» воспитывает понимание того, что дружба помогает победить зло. Кроме того она  учит смелости, умению слушать друга и быть трудолюбивым. «Заяц-хвастун» помогает понять, что необходимо отвечать за свои слова и приходить на помощь тем, кто в ней нуждается. В сказке «Гуси-лебеди» заложен замечательный воспитательный смысл: помогай другим, и тогда добро вернется добром, но если даже  что-то и случилось, то не бывает безвыходных ситуаций. </a:t>
            </a:r>
          </a:p>
        </p:txBody>
      </p:sp>
    </p:spTree>
    <p:extLst>
      <p:ext uri="{BB962C8B-B14F-4D97-AF65-F5344CB8AC3E}">
        <p14:creationId xmlns:p14="http://schemas.microsoft.com/office/powerpoint/2010/main" val="25196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683195"/>
            <a:ext cx="8064896" cy="56323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/>
              <a:t>Сказка не дает прямых наставлений детям, таких как «Слушайся родителей», «Уважай старших», «Не уходи из дома без разрешения», но в ее содержании всегда заложен урок, который они постепенно воспринимают, многократно возвращаясь к тексту сказки. Сказка «Маша и медведь» предостерегает: в лес одним нельзя ходить - можно попасть в беду, а уж если так случилось - не отчаивайся, старайся найти выход из сложной ситуации. Наказ слушаться родителей, старших звучит в сказках «Гуси-лебеди», «Сестрица Аленушка и братец Иванушка», «Снегурочка», «</a:t>
            </a:r>
            <a:r>
              <a:rPr lang="ru-RU" b="1" dirty="0" err="1"/>
              <a:t>Терешечка</a:t>
            </a:r>
            <a:r>
              <a:rPr lang="ru-RU" b="1" dirty="0"/>
              <a:t>». Страх и трусость высмеиваются в сказке «У страха глаза велики», хитрость - в сказках «Лиса и журавль», «Лиса и тетерев», «Лисичка-сестричка и серый волк» и т.д. Трудолюбие в народных сказках всегда вознаграждается - сказки «</a:t>
            </a:r>
            <a:r>
              <a:rPr lang="ru-RU" b="1" dirty="0" err="1"/>
              <a:t>Хаврошечка</a:t>
            </a:r>
            <a:r>
              <a:rPr lang="ru-RU" b="1" dirty="0"/>
              <a:t>», «Мороз Иванович», «Царевна-лягушка», мудрость восхваляется - сказки «Мужик и медведь», «Как мужик гусей делил», «Лиса и козел», забота о близком поощряется – сказка «Бобовое зернышко».</a:t>
            </a:r>
          </a:p>
        </p:txBody>
      </p:sp>
    </p:spTree>
    <p:extLst>
      <p:ext uri="{BB962C8B-B14F-4D97-AF65-F5344CB8AC3E}">
        <p14:creationId xmlns:p14="http://schemas.microsoft.com/office/powerpoint/2010/main" val="3354743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548680"/>
            <a:ext cx="8208912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Нравственное воспитание ребенка начинается с того, что слышит, видит и что вызывает отклик в его душе. Сказка играет очень большую роль в формировании нравственных качеств ребенка. Необходимо отметить и гендерный подход сказки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40444"/>
            <a:ext cx="4291996" cy="38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8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908720"/>
            <a:ext cx="8352928" cy="550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Особое внимание педагогами  уделяется разработке и апробации разнообразных форм и методов приобщения детей к произведениям устного народного творчества, усиливающих педагогическую ценность загадок и  сказок. Существуют различные приемы формирования восприятия сказки.</a:t>
            </a:r>
          </a:p>
        </p:txBody>
      </p:sp>
    </p:spTree>
    <p:extLst>
      <p:ext uri="{BB962C8B-B14F-4D97-AF65-F5344CB8AC3E}">
        <p14:creationId xmlns:p14="http://schemas.microsoft.com/office/powerpoint/2010/main" val="42506175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908720"/>
            <a:ext cx="8496944" cy="440120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ru-RU" sz="4000" b="1" dirty="0" smtClean="0"/>
              <a:t>Выразительность чтения</a:t>
            </a:r>
          </a:p>
          <a:p>
            <a:pPr marL="342900" indent="-342900" algn="ctr">
              <a:buAutoNum type="arabicPeriod"/>
            </a:pPr>
            <a:r>
              <a:rPr lang="ru-RU" sz="4000" b="1" dirty="0" smtClean="0"/>
              <a:t>Повторность чтения</a:t>
            </a:r>
          </a:p>
          <a:p>
            <a:pPr marL="342900" indent="-342900" algn="ctr">
              <a:buAutoNum type="arabicPeriod"/>
            </a:pPr>
            <a:r>
              <a:rPr lang="ru-RU" sz="4000" b="1" dirty="0" smtClean="0"/>
              <a:t>Драматизация</a:t>
            </a:r>
          </a:p>
          <a:p>
            <a:pPr marL="342900" indent="-342900" algn="ctr">
              <a:buAutoNum type="arabicPeriod"/>
            </a:pPr>
            <a:r>
              <a:rPr lang="ru-RU" sz="4000" b="1" dirty="0" smtClean="0"/>
              <a:t>Словесные приемы</a:t>
            </a:r>
          </a:p>
          <a:p>
            <a:pPr marL="342900" indent="-342900" algn="ctr">
              <a:buAutoNum type="arabicPeriod"/>
            </a:pPr>
            <a:r>
              <a:rPr lang="ru-RU" sz="4000" b="1" dirty="0" smtClean="0"/>
              <a:t>Рассматривание </a:t>
            </a:r>
            <a:r>
              <a:rPr lang="ru-RU" sz="4000" b="1" dirty="0"/>
              <a:t>иллюстраций в </a:t>
            </a:r>
            <a:r>
              <a:rPr lang="ru-RU" sz="4000" b="1" dirty="0" smtClean="0"/>
              <a:t>книге</a:t>
            </a:r>
          </a:p>
          <a:p>
            <a:pPr marL="342900" indent="-342900" algn="ctr">
              <a:buAutoNum type="arabicPeriod"/>
            </a:pPr>
            <a:r>
              <a:rPr lang="ru-RU" sz="4000" b="1" dirty="0" smtClean="0"/>
              <a:t>Беседа по сказке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231100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69" y="7640"/>
            <a:ext cx="9753600" cy="73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711990"/>
            <a:ext cx="8748464" cy="92333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i="1" dirty="0"/>
              <a:t>Для работы с дошкольниками с целью духовно-нравственного воспитания предлагается использовать следующие методы и </a:t>
            </a:r>
            <a:r>
              <a:rPr lang="ru-RU" b="1" i="1" dirty="0" smtClean="0"/>
              <a:t>приемы: </a:t>
            </a:r>
            <a:endParaRPr lang="ru-RU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2132856"/>
            <a:ext cx="835292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/>
              <a:t>1. «Волшебные слова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2996952"/>
            <a:ext cx="835292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2. «Что </a:t>
            </a:r>
            <a:r>
              <a:rPr lang="ru-RU" b="1" dirty="0"/>
              <a:t>дальше</a:t>
            </a:r>
            <a:r>
              <a:rPr lang="ru-RU" b="1" dirty="0" smtClean="0"/>
              <a:t>?»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4005064"/>
            <a:ext cx="835292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3. «Словесный </a:t>
            </a:r>
            <a:r>
              <a:rPr lang="ru-RU" b="1" dirty="0"/>
              <a:t>портрет главного героя сказки</a:t>
            </a:r>
            <a:r>
              <a:rPr lang="ru-RU" b="1" dirty="0" smtClean="0"/>
              <a:t>» 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479715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39552" y="4797152"/>
            <a:ext cx="835292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4. «Путаница</a:t>
            </a:r>
            <a:r>
              <a:rPr lang="ru-RU" b="1" dirty="0"/>
              <a:t>»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552" y="5589240"/>
            <a:ext cx="835292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5. </a:t>
            </a:r>
            <a:r>
              <a:rPr lang="ru-RU" b="1" dirty="0"/>
              <a:t>«Сборник сказок</a:t>
            </a:r>
            <a:r>
              <a:rPr lang="ru-RU" b="1" dirty="0" smtClean="0"/>
              <a:t>» 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39552" y="6309320"/>
            <a:ext cx="835292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6. «Угадай»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658007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136339"/>
            <a:ext cx="9001000" cy="403187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/>
              <a:t>Существуют различные мнения по поводу влияния сказок на детей. Воспитывая в них такие важные качества, как смелость, храбрость, решительность, мы должны опираться на многовековой опыт предшествующих поколений в использовании сказки в педагогических целях. </a:t>
            </a:r>
          </a:p>
        </p:txBody>
      </p:sp>
    </p:spTree>
    <p:extLst>
      <p:ext uri="{BB962C8B-B14F-4D97-AF65-F5344CB8AC3E}">
        <p14:creationId xmlns:p14="http://schemas.microsoft.com/office/powerpoint/2010/main" val="177926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67975" cy="791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607209"/>
            <a:ext cx="103326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</a:rPr>
              <a:t>Дошкольный возраст - это период активного познания мира и </a:t>
            </a:r>
            <a:r>
              <a:rPr lang="ru-RU" sz="4400" b="1" dirty="0" smtClean="0">
                <a:solidFill>
                  <a:srgbClr val="FFFF00"/>
                </a:solidFill>
              </a:rPr>
              <a:t>человеческих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10858500" cy="655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761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3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08693" y="2967335"/>
            <a:ext cx="5926622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ВНИМАНИЕ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50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04800"/>
            <a:ext cx="9525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1305342"/>
            <a:ext cx="8820472" cy="415498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Нравственно-духовное воспитание личности – это сложный педагогически организованный  процесс  усвоения  и  принятия  обучающимися  базовых  национальных  и нравственных ценностей. Актуальность этого процесса особенно возрастает в условиях  регионализации  дошкольного  образования,  усиливающей  культурно-историческую преемственность и этнокультурную направленность ДОУ, специфичность деятельности детских садов.</a:t>
            </a:r>
          </a:p>
        </p:txBody>
      </p:sp>
    </p:spTree>
    <p:extLst>
      <p:ext uri="{BB962C8B-B14F-4D97-AF65-F5344CB8AC3E}">
        <p14:creationId xmlns:p14="http://schemas.microsoft.com/office/powerpoint/2010/main" val="998003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835292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4797152"/>
            <a:ext cx="8856984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Дошкольный возраст - это период активного познания мира и человеческих отношений, формирования основ личности будущего гражданина</a:t>
            </a:r>
          </a:p>
        </p:txBody>
      </p:sp>
    </p:spTree>
    <p:extLst>
      <p:ext uri="{BB962C8B-B14F-4D97-AF65-F5344CB8AC3E}">
        <p14:creationId xmlns:p14="http://schemas.microsoft.com/office/powerpoint/2010/main" val="42126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8" y="-171400"/>
            <a:ext cx="9525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124744"/>
            <a:ext cx="8280920" cy="56938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Анализ  психолого-педагогической  литературы  позволил  установить  ряд особенностей нравственно-духовного воспитания и развития дошкольников. Одна из особенностей заключается в том, что дошкольник сначала приобретает знания о нравственных нормах и духовных ценностях, о внешней и внутренней стороне нравственных отношений. Усвоение детьми этих сторон нравственных знаний может происходить различными путями, как одновременно, так и по отдельности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252626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052736"/>
            <a:ext cx="8064896" cy="569386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/>
              <a:t>Одна из особенностей заключается в том, что дошкольник сначала приобретает знания о нравственных нормах и духовных ценностях, о внешней и внутренней стороне нравственных отношений. Усвоение детьми этих сторон нравственных знаний может происходить различными путями, как одновременно, так и по отдельности. Исследователями доказано, что поступательно дошкольник проходит три ступени развития эмоциональных отношений к нравственным ценностям и </a:t>
            </a:r>
            <a:r>
              <a:rPr lang="ru-RU" sz="2800" dirty="0" smtClean="0"/>
              <a:t>нормам.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40865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908720"/>
            <a:ext cx="8352928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Другая особенность духовно-нравственного развития дошкольников состоит в том, что вербальное усвоение ребенком нравственных норм и национальных ценностей во многом опережает реальное поведение.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568" y="3756432"/>
            <a:ext cx="3888432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97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5589240"/>
            <a:ext cx="8424936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Действенным средством в формировании духовно-нравственных качеств личности  дошкольников является художественная литература.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3"/>
            <a:ext cx="6465168" cy="508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1267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980728"/>
            <a:ext cx="8784976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Большое духовное педагогическое наследие заложено в народных сказках. Для народных сказок характерны народность, увлекательность сюжета, образность и забавность, оптимизм и дидактизм.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36912"/>
            <a:ext cx="7200800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8728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403</TotalTime>
  <Words>822</Words>
  <Application>Microsoft Office PowerPoint</Application>
  <PresentationFormat>Экран (4:3)</PresentationFormat>
  <Paragraphs>35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Verdana</vt:lpstr>
      <vt:lpstr>Wingdings 2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Аленка1969</dc:creator>
  <cp:lastModifiedBy>User</cp:lastModifiedBy>
  <cp:revision>45</cp:revision>
  <dcterms:created xsi:type="dcterms:W3CDTF">2017-03-11T08:05:39Z</dcterms:created>
  <dcterms:modified xsi:type="dcterms:W3CDTF">2018-10-26T12:25:24Z</dcterms:modified>
</cp:coreProperties>
</file>