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78980" y="1050763"/>
            <a:ext cx="5581976" cy="25545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 sz="80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nta" pitchFamily="2" charset="0"/>
              <a:cs typeface="Arial" panose="020B0604020202020204" pitchFamily="34" charset="0"/>
            </a:endParaRPr>
          </a:p>
          <a:p>
            <a:pPr algn="ctr"/>
            <a:r>
              <a:rPr lang="ru-RU" sz="8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 pitchFamily="2" charset="0"/>
                <a:cs typeface="Arial" panose="020B0604020202020204" pitchFamily="34" charset="0"/>
              </a:rPr>
              <a:t>Масленица</a:t>
            </a:r>
            <a:endParaRPr lang="ru-RU" sz="80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4149" y="3477972"/>
            <a:ext cx="5925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Подготовила презентацию воспитатель: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Воронкова М.В.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МБДОУ детский сад №52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2032" y="4832279"/>
            <a:ext cx="5931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Среда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лакомка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зять приходил «к тёще на блины». Кроме зятя тёща приглашала и других гостей.</a:t>
            </a:r>
            <a:endParaRPr lang="ru-RU" b="1" i="1" dirty="0">
              <a:latin typeface="Ralenta"/>
            </a:endParaRPr>
          </a:p>
        </p:txBody>
      </p:sp>
      <p:pic>
        <p:nvPicPr>
          <p:cNvPr id="4098" name="Picture 2" descr="http://itfiesta.ru/wp-content/uploads/2017/01/maslenic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87" y="228701"/>
            <a:ext cx="6013577" cy="43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8933" y="271996"/>
            <a:ext cx="5374869" cy="1564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Тут среда подходит – «лакомкой» зовётся!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Каждая хозяюшка колдует у печи!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Кулебяки, сырники – всё им удаётся!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Пироги и блинчики – всё на стол мечи!</a:t>
            </a: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c.pics.livejournal.com/levkonoe/676282/2039916/203991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1" y="2001645"/>
            <a:ext cx="5562473" cy="46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592" y="50893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Четверг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широкий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разгул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самый веселый день. Возят чучело на колесе, катаются, песни поют, начинают колядовать.</a:t>
            </a:r>
            <a:endParaRPr lang="ru-RU" b="1" i="1" dirty="0">
              <a:latin typeface="Ralenta"/>
            </a:endParaRPr>
          </a:p>
        </p:txBody>
      </p:sp>
      <p:pic>
        <p:nvPicPr>
          <p:cNvPr id="2050" name="Picture 2" descr="http://afisha.mosreg.ru/sites/default/files/events_photo/maslenica_kartinka_s_chuchelom_zim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23" y="428657"/>
            <a:ext cx="6086729" cy="42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7912" y="415790"/>
            <a:ext cx="350487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Люди! Нынче «Разгуляй!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Тройка, прокати-ка!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Надо зимушку прогнать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И весну покликать!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День четвертый будем вместе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Петь про Масленицу песни!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масленица четве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18" y="2613447"/>
            <a:ext cx="6216694" cy="31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3552" y="53935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Пятница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тёщины вечерки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Зятья приглашали в гости своих тёщ, угощали их блинами.</a:t>
            </a:r>
            <a:endParaRPr lang="ru-RU" b="1" i="1" dirty="0">
              <a:latin typeface="Ralenta"/>
            </a:endParaRPr>
          </a:p>
        </p:txBody>
      </p:sp>
      <p:pic>
        <p:nvPicPr>
          <p:cNvPr id="1026" name="Picture 2" descr="http://img-fotki.yandex.ru/get/6442/121447594.2ff/0_bbdc0_92d73ffe_XL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99" y="575312"/>
            <a:ext cx="6086729" cy="45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www.playcast.ru/uploads/2014/02/24/7586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39" y="2060448"/>
            <a:ext cx="5841573" cy="4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192" y="606475"/>
            <a:ext cx="537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Пятница настала – «</a:t>
            </a:r>
            <a:r>
              <a:rPr lang="ru-RU" b="1" i="1" dirty="0" err="1" smtClean="0">
                <a:solidFill>
                  <a:srgbClr val="000000"/>
                </a:solidFill>
                <a:latin typeface="Ralenta"/>
              </a:rPr>
              <a:t>Вечерочек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с тёщей»...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Тёща прибывает к зятю на блины!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А к блинам икорка, сёмга и сметана,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- Угощайся, тёща, ты же мне, как мама!</a:t>
            </a:r>
          </a:p>
        </p:txBody>
      </p:sp>
    </p:spTree>
    <p:extLst>
      <p:ext uri="{BB962C8B-B14F-4D97-AF65-F5344CB8AC3E}">
        <p14:creationId xmlns:p14="http://schemas.microsoft.com/office/powerpoint/2010/main" val="20473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0256" y="4715179"/>
            <a:ext cx="550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Ralenta"/>
              </a:rPr>
              <a:t>Суббота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latin typeface="Ralenta"/>
              </a:rPr>
              <a:t>золовкины</a:t>
            </a:r>
            <a:r>
              <a:rPr lang="ru-RU" b="1" i="1" dirty="0" smtClean="0">
                <a:solidFill>
                  <a:srgbClr val="FF0000"/>
                </a:solidFill>
                <a:latin typeface="Ralenta"/>
              </a:rPr>
              <a:t> посиделки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. В этот день молодые невестки приглашали в гости к себе золовок. Новобрачная невестка должна была подарить золовкам подарки. </a:t>
            </a:r>
            <a:endParaRPr lang="ru-RU" b="1" i="1" dirty="0">
              <a:solidFill>
                <a:srgbClr val="000000"/>
              </a:solidFill>
              <a:latin typeface="Ralenta"/>
            </a:endParaRPr>
          </a:p>
        </p:txBody>
      </p:sp>
      <p:pic>
        <p:nvPicPr>
          <p:cNvPr id="1026" name="Picture 2" descr="http://www.playcast.ru/uploads/2016/03/12/17786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89915"/>
            <a:ext cx="6208649" cy="44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817" y="293870"/>
            <a:ext cx="4504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Близится суббота – «Золовки угощение».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Вся родня встречается, водят хоровод.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Праздник продолжается, общее веселье.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Славно провожает Зимушку народ!</a:t>
            </a:r>
            <a:endParaRPr lang="ru-RU" dirty="0"/>
          </a:p>
        </p:txBody>
      </p:sp>
      <p:pic>
        <p:nvPicPr>
          <p:cNvPr id="2050" name="Picture 2" descr="http://web-kapiche.ru/uploads/posts/2016-02/1456044532_gp-ep-artlib_gallery-32749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9" y="1791116"/>
            <a:ext cx="6147689" cy="46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104" y="4697629"/>
            <a:ext cx="5675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Последний день Масленицы -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прощеное </a:t>
            </a:r>
            <a:r>
              <a:rPr lang="ru-RU" b="1" i="1" dirty="0" smtClean="0">
                <a:solidFill>
                  <a:srgbClr val="FF0000"/>
                </a:solidFill>
                <a:latin typeface="Ralenta"/>
              </a:rPr>
              <a:t>воскресенье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или проводы. Заканчивается гулянье, на ледяных горках разводят костры, чтобы лед растопить, холод уничтожить. Прощения просят, милосердные дела творят.</a:t>
            </a:r>
            <a:endParaRPr lang="ru-RU" b="1" i="1" dirty="0">
              <a:latin typeface="Ralenta"/>
            </a:endParaRPr>
          </a:p>
        </p:txBody>
      </p:sp>
      <p:pic>
        <p:nvPicPr>
          <p:cNvPr id="3074" name="Picture 2" descr="http://sotsproekt-ryazan.ru/sites/default/files/articles/macleni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1" y="356375"/>
            <a:ext cx="6793865" cy="4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4096" y="2407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Воскресенье светлое быстро наступает.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Облегчают душу все в «прощённый день».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Чучело соломенное сжигают,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Нарядив в тулупчик, валенки, ремень….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://mtdata.ru/u1/photo8962/2054091350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1718043"/>
            <a:ext cx="6483440" cy="4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1440" y="-85344"/>
            <a:ext cx="932281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Ralenta" pitchFamily="2" charset="0"/>
                <a:cs typeface="Arial" panose="020B0604020202020204" pitchFamily="34" charset="0"/>
              </a:rPr>
              <a:t>Что за праздник Масленица?</a:t>
            </a:r>
            <a:endParaRPr lang="ru-RU" sz="4000" b="1" i="1" dirty="0">
              <a:solidFill>
                <a:srgbClr val="FF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stu.ru/shared/attachments/138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84" y="1298448"/>
            <a:ext cx="5955792" cy="44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640" y="279738"/>
            <a:ext cx="8644128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прощай, </a:t>
            </a:r>
            <a:r>
              <a:rPr lang="ru-RU" b="1" i="1" dirty="0" err="1" smtClean="0">
                <a:solidFill>
                  <a:srgbClr val="000000"/>
                </a:solidFill>
                <a:latin typeface="Ralenta"/>
              </a:rPr>
              <a:t>прощай,прощай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</a:t>
            </a:r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Наша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Масленица! </a:t>
            </a:r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Ты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не в среду пришла и не в пятницу. </a:t>
            </a:r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Ты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пришла в воскресенье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,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Всю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неделю веселье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!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</a:t>
            </a: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Всю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неделю веселье! </a:t>
            </a:r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Ты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пришла с добром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,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С сыром, маслом и яйцом! </a:t>
            </a:r>
            <a:endParaRPr lang="ru-RU" b="1" i="1" dirty="0" smtClean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Со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блинами, с пирогами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,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Да с оладьями!</a:t>
            </a:r>
            <a:endParaRPr lang="ru-RU" b="1" i="1" dirty="0">
              <a:latin typeface="Ralenta"/>
            </a:endParaRPr>
          </a:p>
        </p:txBody>
      </p:sp>
      <p:pic>
        <p:nvPicPr>
          <p:cNvPr id="5122" name="Picture 2" descr="https://img-fotki.yandex.ru/get/133483/121447594.957/0_1dd9dc_665cb31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19" y="2395215"/>
            <a:ext cx="5062601" cy="4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9955" y="257294"/>
            <a:ext cx="751404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Многие думают, что в последний день масленичной недели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сжигают чучело Масленицы, но нет, не Масленицу сжигают,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а Зиму провожают!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былые времена мужчины и женщины, взяв со своего двора по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учку соломы, складывали их в одну кучу, из которой потом всем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селом делали куклу,  наряжали её «по-бабски» - в яркие юбки,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офты, платок нарядный повязывали, да и возили по всему городу 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санях, приветствуя и чествуя Сударыню – масленицу. А после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жигали на костре, бросая в огонь блины, в качестве поминального </a:t>
            </a:r>
          </a:p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кушанья. Детям же говорили, что вся сытная пища в костре сгорела,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ем самым объясняя им, почему в Великий пост едят только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остную пищу.</a:t>
            </a:r>
          </a:p>
        </p:txBody>
      </p:sp>
      <p:pic>
        <p:nvPicPr>
          <p:cNvPr id="7170" name="Picture 2" descr="https://www.lavka-podarkov.ru/upload/iblock/320/DSC_8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454794"/>
            <a:ext cx="4133088" cy="32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550" y="175517"/>
            <a:ext cx="6152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Поговорки про Масленицу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8142" y="969209"/>
            <a:ext cx="62715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житьё, а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все коту Великая Масленица, будет и Великий Пост.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семь дней гуляет.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</a:t>
            </a:r>
            <a:r>
              <a:rPr lang="ru-RU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объедуха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деньгами </a:t>
            </a:r>
            <a:r>
              <a:rPr lang="ru-RU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приберуха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Это Масленица идёт, блин да мёд несёт.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Без блинов – не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Блинцы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блинчики, блины, как колёса у Весны.</a:t>
            </a:r>
            <a:endParaRPr lang="ru-RU" dirty="0"/>
          </a:p>
        </p:txBody>
      </p:sp>
      <p:pic>
        <p:nvPicPr>
          <p:cNvPr id="6146" name="Picture 2" descr="https://ds04.infourok.ru/uploads/ex/0c42/0005ffb1-9c8345d6/2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7" y="3093292"/>
            <a:ext cx="4794377" cy="35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6316" y="18191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Конец!</a:t>
            </a:r>
            <a:endParaRPr lang="ru-RU" sz="66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4807" y="4679487"/>
            <a:ext cx="559800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 кто слушал,</a:t>
            </a:r>
          </a:p>
          <a:p>
            <a:pPr algn="r"/>
            <a:r>
              <a:rPr lang="ru-RU" sz="6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молодец!</a:t>
            </a:r>
            <a:endParaRPr lang="ru-RU" sz="66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velikij-post.ru/wp-content/uploads/2015/05/maslenica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07" y="1471834"/>
            <a:ext cx="3306953" cy="33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753" y="0"/>
            <a:ext cx="8790432" cy="916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  <a:r>
              <a:rPr lang="ru-RU" sz="5400" dirty="0">
                <a:solidFill>
                  <a:srgbClr val="FF0000"/>
                </a:solidFill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Масленицы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7429" y="916918"/>
            <a:ext cx="601189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 – древний славянский </a:t>
            </a: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праздник, доставшийся нам в наследство от языческой культуры. Это весёлые проводы зимы, озарённые радостным ожиданием близкого тепла, весеннего обновления природы. Она получила своё название от того, что в этот период времени, последнюю неделю перед Великим Постом, разрешается употребление в пищу сливочного масла, молочных продуктов и рыбу.</a:t>
            </a:r>
          </a:p>
          <a:p>
            <a:pPr>
              <a:spcAft>
                <a:spcPts val="800"/>
              </a:spcAft>
            </a:pP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начала Масленицы каждый год меняется в зависимости от того, когда начинается Великий Пост. </a:t>
            </a:r>
          </a:p>
          <a:p>
            <a:pPr>
              <a:spcAft>
                <a:spcPts val="800"/>
              </a:spcAft>
            </a:pP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традиционные атрибуты народного празднования Масленицы в России – блины и гулянья.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1026" name="Picture 2" descr="https://fs01.infourok.ru/images/doc/93/111001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0" y="193970"/>
            <a:ext cx="5670748" cy="4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7730" y="4641002"/>
            <a:ext cx="638636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Масленица бывает в конце февраля - начале марта.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Её празднуют в течение недели.</a:t>
            </a: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russianasha.ru/files/tours/images/9f/a6/samaya-veselaya-maslenitsa-na-rodine-yuriya-nikulina-vyaz-ma-khmelita-smolensk-shirokaya-maslenitsa-v-dome-u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8" y="402745"/>
            <a:ext cx="5794898" cy="4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88" y="5535577"/>
            <a:ext cx="459311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Масленицы имеет своё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       название и обряды.</a:t>
            </a: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7440" y="4325114"/>
            <a:ext cx="614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Масленица начинается в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понедельник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который называется </a:t>
            </a:r>
            <a:r>
              <a:rPr lang="ru-RU" b="1" i="1" dirty="0" smtClean="0">
                <a:solidFill>
                  <a:srgbClr val="000000"/>
                </a:solidFill>
                <a:latin typeface="Ralenta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latin typeface="Ralenta"/>
              </a:rPr>
              <a:t>встреча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встречают Масленицу, наряжают куклу-чучело, строят снежные горы, балаганы. Те, кто побогаче, начинают печь блины. Первый блин отдают нищим на помин усопших.</a:t>
            </a:r>
            <a:endParaRPr lang="ru-RU" b="1" i="1" dirty="0">
              <a:latin typeface="Ralenta"/>
            </a:endParaRPr>
          </a:p>
        </p:txBody>
      </p:sp>
      <p:pic>
        <p:nvPicPr>
          <p:cNvPr id="8194" name="Picture 2" descr="http://bogdanovatf.ru/wp-content/uploads/2012/02/%D1%80%D0%B0%D0%B7%D0%B3%D1%83%D0%BB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75" y="342954"/>
            <a:ext cx="6123305" cy="38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5499" y="79682"/>
            <a:ext cx="4736298" cy="23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Утро… Понедельник!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«Встреча»!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Яркие салазки с горочек скользят!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Целый день веселье!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вечер…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Накатавшись вволю, все блины едят!</a:t>
            </a: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dn.fishki.net/upload/post/201412/11/1347895/5519c58fe9596406ca3795382ad1e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09" y="2590093"/>
            <a:ext cx="5659591" cy="40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4640" y="4665440"/>
            <a:ext cx="5663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Вторник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 err="1">
                <a:solidFill>
                  <a:srgbClr val="FF0000"/>
                </a:solidFill>
                <a:latin typeface="Ralenta"/>
              </a:rPr>
              <a:t>заигрыши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С утра молодые люди приглашались кататься с гор, поесть блинов. Звали родных и знакомых: «У нас де горы готовы и блины испечены — просим жаловать».</a:t>
            </a:r>
            <a:endParaRPr lang="ru-RU" b="1" i="1" dirty="0">
              <a:latin typeface="Ralenta"/>
            </a:endParaRPr>
          </a:p>
        </p:txBody>
      </p:sp>
      <p:pic>
        <p:nvPicPr>
          <p:cNvPr id="6146" name="Picture 2" descr="http://www.playcast.ru/uploads/2015/02/16/1215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31" y="315872"/>
            <a:ext cx="5623433" cy="42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3750" y="113500"/>
            <a:ext cx="4975657" cy="237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Заигрыш</a:t>
            </a: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» беспечный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Вторника отрада.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Все гулять, резвиться вышли как один!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Игры и потехи, а за них награда: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Сдобный и румяный масленичный блин!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251121/cb3f8de9-0bc0-446f-89f3-aee7d8c3d1b7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0" y="2213716"/>
            <a:ext cx="5741466" cy="43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782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Ralenta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маргго</cp:lastModifiedBy>
  <cp:revision>49</cp:revision>
  <dcterms:created xsi:type="dcterms:W3CDTF">2013-11-19T05:52:05Z</dcterms:created>
  <dcterms:modified xsi:type="dcterms:W3CDTF">2023-03-05T11:27:19Z</dcterms:modified>
</cp:coreProperties>
</file>